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296400"/>
  <p:embeddedFontLst>
    <p:embeddedFont>
      <p:font typeface="Luckiest Guy" panose="020B0604020202020204" charset="0"/>
      <p:regular r:id="rId29"/>
    </p:embeddedFon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Architects Daughter"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61AE336-48D7-446F-97D1-21C876A00345}">
  <a:tblStyle styleId="{261AE336-48D7-446F-97D1-21C876A00345}"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5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415775"/>
            <a:ext cx="54863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8" name="Shape 26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6" name="Shape 27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6" name="Shape 34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7" name="Shape 357"/>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1" name="Shape 10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15775"/>
            <a:ext cx="54863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hyperlink" Target="http://www.choosemyplate.gov/printpages/MyPlateFoodGroups/Vegetables/food-groups.vegetables-count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hoosemyplate.gov/food-groups/dairy-counts.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hoosemyplate.gov/printpages/MyPlateFoodGroups/ProteinFoods/food-groups.protein-foods-count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19.xml.rels><?xml version="1.0" encoding="UTF-8" standalone="yes"?>
<Relationships xmlns="http://schemas.openxmlformats.org/package/2006/relationships"><Relationship Id="rId3" Type="http://schemas.openxmlformats.org/officeDocument/2006/relationships/hyperlink" Target="http://kidshealth.org/PageManager.jsp?dn=KidsHealth&amp;lic=1&amp;ps=207&amp;cat_id=20132&amp;article_set=2039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slideshare.net/bethecatalyst/eat-this-not-tha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8.jpg"/><Relationship Id="rId4" Type="http://schemas.openxmlformats.org/officeDocument/2006/relationships/image" Target="../media/image67.jpg"/></Relationships>
</file>

<file path=ppt/slides/_rels/slide2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2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jpg"/></Relationships>
</file>

<file path=ppt/slides/_rels/slide2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79.jpg"/><Relationship Id="rId4" Type="http://schemas.openxmlformats.org/officeDocument/2006/relationships/image" Target="../media/image7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www.choosemyplate.gov/printpages/MyPlateFoodGroups/Fruits/food-groups.fruits-counts.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8" Type="http://schemas.openxmlformats.org/officeDocument/2006/relationships/hyperlink" Target="http://www.choosemyplate.gov/food-groups/grains_counts_table.html" TargetMode="External"/><Relationship Id="rId3" Type="http://schemas.openxmlformats.org/officeDocument/2006/relationships/image" Target="../media/image29.jpg"/><Relationship Id="rId7" Type="http://schemas.openxmlformats.org/officeDocument/2006/relationships/hyperlink" Target="AppB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AppB3" TargetMode="External"/><Relationship Id="rId5" Type="http://schemas.openxmlformats.org/officeDocument/2006/relationships/hyperlink" Target="AppB8" TargetMode="External"/><Relationship Id="rId4" Type="http://schemas.openxmlformats.org/officeDocument/2006/relationships/hyperlink" Target="http://www.choosemyplate.gov/print-materials-ordering/dietary-guidelin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0.jpg"/><Relationship Id="rId7"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6096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Luckiest Guy"/>
                <a:ea typeface="Luckiest Guy"/>
                <a:cs typeface="Luckiest Guy"/>
                <a:sym typeface="Luckiest Guy"/>
              </a:rPr>
              <a:t>Nutrition</a:t>
            </a:r>
          </a:p>
        </p:txBody>
      </p:sp>
      <p:sp>
        <p:nvSpPr>
          <p:cNvPr id="85" name="Shape 85"/>
          <p:cNvSpPr txBox="1">
            <a:spLocks noGrp="1"/>
          </p:cNvSpPr>
          <p:nvPr>
            <p:ph type="subTitle" idx="1"/>
          </p:nvPr>
        </p:nvSpPr>
        <p:spPr>
          <a:xfrm>
            <a:off x="-848000" y="4896800"/>
            <a:ext cx="6400800" cy="2286000"/>
          </a:xfrm>
          <a:prstGeom prst="rect">
            <a:avLst/>
          </a:prstGeom>
          <a:noFill/>
          <a:ln>
            <a:noFill/>
          </a:ln>
        </p:spPr>
        <p:txBody>
          <a:bodyPr lIns="91425" tIns="45700" rIns="91425" bIns="45700" anchor="t" anchorCtr="0">
            <a:noAutofit/>
          </a:bodyPr>
          <a:lstStyle/>
          <a:p>
            <a:pPr marL="0" marR="0" lvl="0" indent="0" algn="ctr" rtl="0">
              <a:lnSpc>
                <a:spcPct val="100000"/>
              </a:lnSpc>
              <a:spcBef>
                <a:spcPts val="320"/>
              </a:spcBef>
              <a:spcAft>
                <a:spcPts val="0"/>
              </a:spcAft>
              <a:buClr>
                <a:srgbClr val="888888"/>
              </a:buClr>
              <a:buSzPct val="25000"/>
              <a:buFont typeface="Arial"/>
              <a:buNone/>
            </a:pPr>
            <a:endParaRPr sz="1600" b="0" i="0" u="none" strike="noStrike" cap="none">
              <a:solidFill>
                <a:srgbClr val="898989"/>
              </a:solidFill>
              <a:latin typeface="Calibri"/>
              <a:ea typeface="Calibri"/>
              <a:cs typeface="Calibri"/>
              <a:sym typeface="Calibri"/>
            </a:endParaRPr>
          </a:p>
          <a:p>
            <a:pPr marL="0" marR="0" lvl="0" indent="0" algn="ctr" rtl="0">
              <a:lnSpc>
                <a:spcPct val="100000"/>
              </a:lnSpc>
              <a:spcBef>
                <a:spcPts val="320"/>
              </a:spcBef>
              <a:spcAft>
                <a:spcPts val="0"/>
              </a:spcAft>
              <a:buClr>
                <a:srgbClr val="888888"/>
              </a:buClr>
              <a:buSzPct val="25000"/>
              <a:buFont typeface="Arial"/>
              <a:buNone/>
            </a:pPr>
            <a:endParaRPr sz="1600" b="0" i="0" u="none" strike="noStrike" cap="none">
              <a:solidFill>
                <a:srgbClr val="898989"/>
              </a:solidFill>
              <a:latin typeface="Calibri"/>
              <a:ea typeface="Calibri"/>
              <a:cs typeface="Calibri"/>
              <a:sym typeface="Calibri"/>
            </a:endParaRPr>
          </a:p>
          <a:p>
            <a:pPr marL="0" marR="0" lvl="0" indent="0" algn="ctr" rtl="0">
              <a:lnSpc>
                <a:spcPct val="100000"/>
              </a:lnSpc>
              <a:spcBef>
                <a:spcPts val="320"/>
              </a:spcBef>
              <a:spcAft>
                <a:spcPts val="0"/>
              </a:spcAft>
              <a:buClr>
                <a:srgbClr val="898989"/>
              </a:buClr>
              <a:buSzPct val="25000"/>
              <a:buFont typeface="Arial"/>
              <a:buNone/>
            </a:pPr>
            <a:r>
              <a:rPr lang="en-US" sz="1600" b="0" i="0" u="none" strike="noStrike" cap="none">
                <a:solidFill>
                  <a:srgbClr val="898989"/>
                </a:solidFill>
                <a:latin typeface="Architects Daughter"/>
                <a:ea typeface="Architects Daughter"/>
                <a:cs typeface="Architects Daughter"/>
                <a:sym typeface="Architects Daughter"/>
              </a:rPr>
              <a:t>http://www.choosemyplate.gov/food-groups/</a:t>
            </a:r>
          </a:p>
        </p:txBody>
      </p:sp>
      <p:pic>
        <p:nvPicPr>
          <p:cNvPr id="86" name="Shape 86" descr="20489358.jpg"/>
          <p:cNvPicPr preferRelativeResize="0"/>
          <p:nvPr/>
        </p:nvPicPr>
        <p:blipFill>
          <a:blip r:embed="rId3">
            <a:alphaModFix/>
          </a:blip>
          <a:stretch>
            <a:fillRect/>
          </a:stretch>
        </p:blipFill>
        <p:spPr>
          <a:xfrm>
            <a:off x="4672802" y="1655424"/>
            <a:ext cx="4599249" cy="5138875"/>
          </a:xfrm>
          <a:prstGeom prst="rect">
            <a:avLst/>
          </a:prstGeom>
          <a:noFill/>
          <a:ln>
            <a:noFill/>
          </a:ln>
        </p:spPr>
      </p:pic>
      <p:pic>
        <p:nvPicPr>
          <p:cNvPr id="87" name="Shape 87"/>
          <p:cNvPicPr preferRelativeResize="0"/>
          <p:nvPr/>
        </p:nvPicPr>
        <p:blipFill>
          <a:blip r:embed="rId4">
            <a:alphaModFix/>
          </a:blip>
          <a:stretch>
            <a:fillRect/>
          </a:stretch>
        </p:blipFill>
        <p:spPr>
          <a:xfrm>
            <a:off x="458000" y="1819400"/>
            <a:ext cx="3788799" cy="345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FA78"/>
        </a:solid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Vegetables</a:t>
            </a:r>
          </a:p>
        </p:txBody>
      </p:sp>
      <p:sp>
        <p:nvSpPr>
          <p:cNvPr id="190" name="Shape 190"/>
          <p:cNvSpPr txBox="1">
            <a:spLocks noGrp="1"/>
          </p:cNvSpPr>
          <p:nvPr>
            <p:ph type="body" idx="1"/>
          </p:nvPr>
        </p:nvSpPr>
        <p:spPr>
          <a:xfrm>
            <a:off x="-152400" y="1260475"/>
            <a:ext cx="1943100" cy="103822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B050"/>
              </a:buClr>
              <a:buSzPct val="25000"/>
              <a:buFont typeface="Arial"/>
              <a:buNone/>
            </a:pPr>
            <a:r>
              <a:rPr lang="en-US" sz="3200" b="1" i="0" u="sng">
                <a:solidFill>
                  <a:srgbClr val="00B050"/>
                </a:solidFill>
                <a:latin typeface="Calibri"/>
                <a:ea typeface="Calibri"/>
                <a:cs typeface="Calibri"/>
                <a:sym typeface="Calibri"/>
              </a:rPr>
              <a:t>Dark Green</a:t>
            </a:r>
          </a:p>
        </p:txBody>
      </p:sp>
      <p:sp>
        <p:nvSpPr>
          <p:cNvPr id="191" name="Shape 191"/>
          <p:cNvSpPr txBox="1"/>
          <p:nvPr/>
        </p:nvSpPr>
        <p:spPr>
          <a:xfrm>
            <a:off x="152400" y="2209800"/>
            <a:ext cx="1833562"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Broccoli</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Collard Greens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Dark Lettuce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Kale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Romaine Lettuce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Spinach</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Turnip Greens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Watercress</a:t>
            </a:r>
          </a:p>
        </p:txBody>
      </p:sp>
      <p:sp>
        <p:nvSpPr>
          <p:cNvPr id="192" name="Shape 192"/>
          <p:cNvSpPr txBox="1"/>
          <p:nvPr/>
        </p:nvSpPr>
        <p:spPr>
          <a:xfrm>
            <a:off x="1985961" y="2249486"/>
            <a:ext cx="2517774" cy="2586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Corn</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Black Eyed Peas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Green Bananas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Green Peas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Green Lima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Plantains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Potatoes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Water Chestnuts </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 name="Shape 193"/>
          <p:cNvSpPr txBox="1"/>
          <p:nvPr/>
        </p:nvSpPr>
        <p:spPr>
          <a:xfrm>
            <a:off x="3962400" y="1219200"/>
            <a:ext cx="1831975" cy="35083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3000" b="1" i="0" u="sng">
                <a:solidFill>
                  <a:srgbClr val="FF0000"/>
                </a:solidFill>
                <a:latin typeface="Calibri"/>
                <a:ea typeface="Calibri"/>
                <a:cs typeface="Calibri"/>
                <a:sym typeface="Calibri"/>
              </a:rPr>
              <a:t>Red &amp; Oranges</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Butternut Squash</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Carrots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Pumpkin</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Red Peppers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Sweet Potatoes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Tomatoes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Tomato Juice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p>
        </p:txBody>
      </p:sp>
      <p:sp>
        <p:nvSpPr>
          <p:cNvPr id="194" name="Shape 194"/>
          <p:cNvSpPr txBox="1"/>
          <p:nvPr/>
        </p:nvSpPr>
        <p:spPr>
          <a:xfrm>
            <a:off x="5772150" y="1219200"/>
            <a:ext cx="1904999" cy="37861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7910"/>
              </a:buClr>
              <a:buSzPct val="25000"/>
              <a:buFont typeface="Calibri"/>
              <a:buNone/>
            </a:pPr>
            <a:r>
              <a:rPr lang="en-US" sz="3000" b="1" i="0" u="sng">
                <a:solidFill>
                  <a:srgbClr val="C07910"/>
                </a:solidFill>
                <a:latin typeface="Calibri"/>
                <a:ea typeface="Calibri"/>
                <a:cs typeface="Calibri"/>
                <a:sym typeface="Calibri"/>
              </a:rPr>
              <a:t>Beans</a:t>
            </a:r>
          </a:p>
          <a:p>
            <a:pPr marL="0" marR="0" lvl="0" indent="0" algn="l" rtl="0">
              <a:lnSpc>
                <a:spcPct val="100000"/>
              </a:lnSpc>
              <a:spcBef>
                <a:spcPts val="0"/>
              </a:spcBef>
              <a:spcAft>
                <a:spcPts val="0"/>
              </a:spcAft>
              <a:buClr>
                <a:srgbClr val="C07910"/>
              </a:buClr>
              <a:buSzPct val="25000"/>
              <a:buFont typeface="Calibri"/>
              <a:buNone/>
            </a:pPr>
            <a:r>
              <a:rPr lang="en-US" sz="3000" b="1" i="0" u="sng">
                <a:solidFill>
                  <a:srgbClr val="C07910"/>
                </a:solidFill>
                <a:latin typeface="Calibri"/>
                <a:ea typeface="Calibri"/>
                <a:cs typeface="Calibri"/>
                <a:sym typeface="Calibri"/>
              </a:rPr>
              <a:t>&amp; Peas</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Black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Garbanzo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Kidney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Lentils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Navy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Pinto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Soy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Split Peas</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5" name="Shape 195"/>
          <p:cNvSpPr txBox="1"/>
          <p:nvPr/>
        </p:nvSpPr>
        <p:spPr>
          <a:xfrm>
            <a:off x="1828800" y="1600200"/>
            <a:ext cx="1943100" cy="1038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  </a:t>
            </a:r>
            <a:r>
              <a:rPr lang="en-US" sz="3200" b="1" i="0" u="sng">
                <a:solidFill>
                  <a:srgbClr val="00B0F0"/>
                </a:solidFill>
                <a:latin typeface="Calibri"/>
                <a:ea typeface="Calibri"/>
                <a:cs typeface="Calibri"/>
                <a:sym typeface="Calibri"/>
              </a:rPr>
              <a:t>Starchy</a:t>
            </a:r>
          </a:p>
        </p:txBody>
      </p:sp>
      <p:sp>
        <p:nvSpPr>
          <p:cNvPr id="196" name="Shape 196"/>
          <p:cNvSpPr txBox="1"/>
          <p:nvPr/>
        </p:nvSpPr>
        <p:spPr>
          <a:xfrm>
            <a:off x="7467600" y="1219200"/>
            <a:ext cx="1768474" cy="5632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000" b="1" i="0" u="sng">
                <a:solidFill>
                  <a:schemeClr val="dk2"/>
                </a:solidFill>
                <a:latin typeface="Calibri"/>
                <a:ea typeface="Calibri"/>
                <a:cs typeface="Calibri"/>
                <a:sym typeface="Calibri"/>
              </a:rPr>
              <a:t>Other Veggies</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Artichokes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Asparagus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Avocado</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Beets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Brussels Sprouts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Cabbage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Cauliflower</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Celery</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Cucumbers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Eggplant</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Green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Green Peppers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Mushrooms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Onions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Zucchini</a:t>
            </a:r>
          </a:p>
        </p:txBody>
      </p:sp>
      <p:pic>
        <p:nvPicPr>
          <p:cNvPr id="197" name="Shape 197" descr="http://www.joesmithfarms.com/images/vegetables.jpg"/>
          <p:cNvPicPr preferRelativeResize="0"/>
          <p:nvPr/>
        </p:nvPicPr>
        <p:blipFill rotWithShape="1">
          <a:blip r:embed="rId3">
            <a:alphaModFix/>
          </a:blip>
          <a:srcRect/>
          <a:stretch/>
        </p:blipFill>
        <p:spPr>
          <a:xfrm>
            <a:off x="187325" y="4727575"/>
            <a:ext cx="2798762" cy="1806575"/>
          </a:xfrm>
          <a:prstGeom prst="rect">
            <a:avLst/>
          </a:prstGeom>
          <a:noFill/>
          <a:ln>
            <a:noFill/>
          </a:ln>
        </p:spPr>
      </p:pic>
      <p:pic>
        <p:nvPicPr>
          <p:cNvPr id="198" name="Shape 198" descr="http://images.alphacoders.com/293/293831.jpg"/>
          <p:cNvPicPr preferRelativeResize="0"/>
          <p:nvPr/>
        </p:nvPicPr>
        <p:blipFill rotWithShape="1">
          <a:blip r:embed="rId4">
            <a:alphaModFix/>
          </a:blip>
          <a:srcRect/>
          <a:stretch/>
        </p:blipFill>
        <p:spPr>
          <a:xfrm>
            <a:off x="4503737" y="4727575"/>
            <a:ext cx="2851149" cy="1806575"/>
          </a:xfrm>
          <a:prstGeom prst="rect">
            <a:avLst/>
          </a:prstGeom>
          <a:noFill/>
          <a:ln>
            <a:noFill/>
          </a:ln>
        </p:spPr>
      </p:pic>
      <p:pic>
        <p:nvPicPr>
          <p:cNvPr id="199" name="Shape 199" descr="https://www.vitality4life.com.au/wp/wp-content/uploads/v8-juice.jpg"/>
          <p:cNvPicPr preferRelativeResize="0"/>
          <p:nvPr/>
        </p:nvPicPr>
        <p:blipFill rotWithShape="1">
          <a:blip r:embed="rId5">
            <a:alphaModFix/>
          </a:blip>
          <a:srcRect/>
          <a:stretch/>
        </p:blipFill>
        <p:spPr>
          <a:xfrm>
            <a:off x="3233736" y="4603750"/>
            <a:ext cx="1025525" cy="1027111"/>
          </a:xfrm>
          <a:prstGeom prst="rect">
            <a:avLst/>
          </a:prstGeom>
          <a:noFill/>
          <a:ln>
            <a:noFill/>
          </a:ln>
        </p:spPr>
      </p:pic>
      <p:pic>
        <p:nvPicPr>
          <p:cNvPr id="200" name="Shape 200" descr="http://www.wholefoodsmarket.com/sites/default/files/2585.jpg"/>
          <p:cNvPicPr preferRelativeResize="0"/>
          <p:nvPr/>
        </p:nvPicPr>
        <p:blipFill rotWithShape="1">
          <a:blip r:embed="rId6">
            <a:alphaModFix/>
          </a:blip>
          <a:srcRect/>
          <a:stretch/>
        </p:blipFill>
        <p:spPr>
          <a:xfrm>
            <a:off x="3065461" y="5662612"/>
            <a:ext cx="1362075" cy="8588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FA78"/>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Why Vegetables</a:t>
            </a:r>
          </a:p>
        </p:txBody>
      </p:sp>
      <p:sp>
        <p:nvSpPr>
          <p:cNvPr id="206" name="Shape 206"/>
          <p:cNvSpPr txBox="1">
            <a:spLocks noGrp="1"/>
          </p:cNvSpPr>
          <p:nvPr>
            <p:ph type="body" idx="1"/>
          </p:nvPr>
        </p:nvSpPr>
        <p:spPr>
          <a:xfrm>
            <a:off x="457200" y="1371600"/>
            <a:ext cx="4343400" cy="4572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3000" b="0" i="0" u="sng">
                <a:solidFill>
                  <a:schemeClr val="dk1"/>
                </a:solidFill>
                <a:latin typeface="Calibri"/>
                <a:ea typeface="Calibri"/>
                <a:cs typeface="Calibri"/>
                <a:sym typeface="Calibri"/>
              </a:rPr>
              <a:t>Benefits</a:t>
            </a:r>
          </a:p>
          <a:p>
            <a:pPr marL="0" marR="0" lvl="0" indent="0" algn="l" rtl="0">
              <a:lnSpc>
                <a:spcPct val="8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Eating a diet rich in vegetables and fruits as part of an overall healthy diet may reduce risk for heart disease, including heart attack and stroke and may protect against certain types of cancers.</a:t>
            </a:r>
          </a:p>
          <a:p>
            <a:pPr marL="0" marR="0" lvl="0" indent="0" algn="l" rtl="0">
              <a:lnSpc>
                <a:spcPct val="80000"/>
              </a:lnSpc>
              <a:spcBef>
                <a:spcPts val="340"/>
              </a:spcBef>
              <a:spcAft>
                <a:spcPts val="0"/>
              </a:spcAft>
              <a:buClr>
                <a:schemeClr val="dk1"/>
              </a:buClr>
              <a:buSzPct val="25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Diets rich in foods containing fiber, such as some vegetables and fruits, may reduce the risk of heart disease, obesity, and type 2 diabetes.</a:t>
            </a:r>
          </a:p>
          <a:p>
            <a:pPr marL="0" marR="0" lvl="0" indent="0" algn="l" rtl="0">
              <a:lnSpc>
                <a:spcPct val="80000"/>
              </a:lnSpc>
              <a:spcBef>
                <a:spcPts val="340"/>
              </a:spcBef>
              <a:spcAft>
                <a:spcPts val="0"/>
              </a:spcAft>
              <a:buClr>
                <a:schemeClr val="dk1"/>
              </a:buClr>
              <a:buSzPct val="25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Vegetables are important sources of many nutrients, including potassium, dietary fiber, folate (folic acid), vitamin A, and vitamin C.</a:t>
            </a:r>
          </a:p>
          <a:p>
            <a:pPr marL="0" marR="0" lvl="0" indent="0" algn="l" rtl="0">
              <a:lnSpc>
                <a:spcPct val="80000"/>
              </a:lnSpc>
              <a:spcBef>
                <a:spcPts val="340"/>
              </a:spcBef>
              <a:spcAft>
                <a:spcPts val="0"/>
              </a:spcAft>
              <a:buClr>
                <a:schemeClr val="dk1"/>
              </a:buClr>
              <a:buSzPct val="25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Vitamin A keeps eyes and skin healthy and helps to protect against infections.</a:t>
            </a:r>
          </a:p>
          <a:p>
            <a:pPr marL="0" marR="0" lvl="0" indent="0" algn="l" rtl="0">
              <a:lnSpc>
                <a:spcPct val="8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342900" marR="0" lvl="0" indent="-342900" algn="l" rtl="0">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p:txBody>
      </p:sp>
      <p:sp>
        <p:nvSpPr>
          <p:cNvPr id="207" name="Shape 207"/>
          <p:cNvSpPr txBox="1"/>
          <p:nvPr/>
        </p:nvSpPr>
        <p:spPr>
          <a:xfrm>
            <a:off x="5992812" y="13716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     </a:t>
            </a:r>
            <a:r>
              <a:rPr lang="en-US" sz="3200" b="0" i="0" u="sng">
                <a:solidFill>
                  <a:schemeClr val="dk1"/>
                </a:solidFill>
                <a:latin typeface="Calibri"/>
                <a:ea typeface="Calibri"/>
                <a:cs typeface="Calibri"/>
                <a:sym typeface="Calibri"/>
              </a:rPr>
              <a:t>How Much</a:t>
            </a:r>
          </a:p>
          <a:p>
            <a:pPr marL="0" marR="0" lvl="0" indent="0" algn="l" rtl="0">
              <a:lnSpc>
                <a:spcPct val="100000"/>
              </a:lnSpc>
              <a:spcBef>
                <a:spcPts val="640"/>
              </a:spcBef>
              <a:spcAft>
                <a:spcPts val="0"/>
              </a:spcAft>
              <a:buClr>
                <a:schemeClr val="dk1"/>
              </a:buClr>
              <a:buFont typeface="Calibri"/>
              <a:buNone/>
            </a:pPr>
            <a:endParaRPr sz="3200" b="0" i="0" u="sng">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100000"/>
              <a:buFont typeface="Calibri"/>
              <a:buChar char="-"/>
            </a:pPr>
            <a:r>
              <a:rPr lang="en-US" sz="1800" b="1" i="0" u="none">
                <a:solidFill>
                  <a:schemeClr val="dk1"/>
                </a:solidFill>
                <a:latin typeface="Calibri"/>
                <a:ea typeface="Calibri"/>
                <a:cs typeface="Calibri"/>
                <a:sym typeface="Calibri"/>
              </a:rPr>
              <a:t>Men</a:t>
            </a:r>
            <a:r>
              <a:rPr lang="en-US" sz="1800" b="0" i="0" u="none">
                <a:solidFill>
                  <a:schemeClr val="dk1"/>
                </a:solidFill>
                <a:latin typeface="Calibri"/>
                <a:ea typeface="Calibri"/>
                <a:cs typeface="Calibri"/>
                <a:sym typeface="Calibri"/>
              </a:rPr>
              <a:t>: (</a:t>
            </a:r>
            <a:r>
              <a:rPr lang="en-US" sz="1400" b="0" i="0" u="none">
                <a:solidFill>
                  <a:schemeClr val="dk1"/>
                </a:solidFill>
                <a:latin typeface="Calibri"/>
                <a:ea typeface="Calibri"/>
                <a:cs typeface="Calibri"/>
                <a:sym typeface="Calibri"/>
              </a:rPr>
              <a:t>14-30 years old)</a:t>
            </a:r>
            <a:r>
              <a:rPr lang="en-US" sz="1800" b="0" i="0" u="none">
                <a:solidFill>
                  <a:schemeClr val="dk1"/>
                </a:solidFill>
                <a:latin typeface="Calibri"/>
                <a:ea typeface="Calibri"/>
                <a:cs typeface="Calibri"/>
                <a:sym typeface="Calibri"/>
              </a:rPr>
              <a:t>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sng">
                <a:solidFill>
                  <a:schemeClr val="dk1"/>
                </a:solidFill>
                <a:latin typeface="Calibri"/>
                <a:ea typeface="Calibri"/>
                <a:cs typeface="Calibri"/>
                <a:sym typeface="Calibri"/>
              </a:rPr>
              <a:t>3 cups</a:t>
            </a:r>
            <a:r>
              <a:rPr lang="en-US" sz="1800" b="1" i="0" u="none">
                <a:solidFill>
                  <a:schemeClr val="dk1"/>
                </a:solidFill>
                <a:latin typeface="Calibri"/>
                <a:ea typeface="Calibri"/>
                <a:cs typeface="Calibri"/>
                <a:sym typeface="Calibri"/>
              </a:rPr>
              <a:t> </a:t>
            </a:r>
            <a:r>
              <a:rPr lang="en-US" sz="1800" b="0" i="0" u="none">
                <a:solidFill>
                  <a:schemeClr val="dk1"/>
                </a:solidFill>
                <a:latin typeface="Calibri"/>
                <a:ea typeface="Calibri"/>
                <a:cs typeface="Calibri"/>
                <a:sym typeface="Calibri"/>
              </a:rPr>
              <a:t>per day</a:t>
            </a:r>
          </a:p>
          <a:p>
            <a:pPr marL="0" marR="0" lvl="0" indent="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none">
                <a:solidFill>
                  <a:schemeClr val="dk1"/>
                </a:solidFill>
                <a:latin typeface="Calibri"/>
                <a:ea typeface="Calibri"/>
                <a:cs typeface="Calibri"/>
                <a:sym typeface="Calibri"/>
              </a:rPr>
              <a:t>Women</a:t>
            </a:r>
            <a:r>
              <a:rPr lang="en-US" sz="1800" b="0" i="0" u="none">
                <a:solidFill>
                  <a:schemeClr val="dk1"/>
                </a:solidFill>
                <a:latin typeface="Calibri"/>
                <a:ea typeface="Calibri"/>
                <a:cs typeface="Calibri"/>
                <a:sym typeface="Calibri"/>
              </a:rPr>
              <a:t> (</a:t>
            </a:r>
            <a:r>
              <a:rPr lang="en-US" sz="1400" b="0" i="0" u="none">
                <a:solidFill>
                  <a:schemeClr val="dk1"/>
                </a:solidFill>
                <a:latin typeface="Calibri"/>
                <a:ea typeface="Calibri"/>
                <a:cs typeface="Calibri"/>
                <a:sym typeface="Calibri"/>
              </a:rPr>
              <a:t>14-30 years old)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sng">
                <a:solidFill>
                  <a:schemeClr val="dk1"/>
                </a:solidFill>
                <a:latin typeface="Calibri"/>
                <a:ea typeface="Calibri"/>
                <a:cs typeface="Calibri"/>
                <a:sym typeface="Calibri"/>
              </a:rPr>
              <a:t>2.5 cups </a:t>
            </a:r>
            <a:r>
              <a:rPr lang="en-US" sz="1800" b="0" i="0" u="none">
                <a:solidFill>
                  <a:schemeClr val="dk1"/>
                </a:solidFill>
                <a:latin typeface="Calibri"/>
                <a:ea typeface="Calibri"/>
                <a:cs typeface="Calibri"/>
                <a:sym typeface="Calibri"/>
              </a:rPr>
              <a:t>per day</a:t>
            </a:r>
          </a:p>
          <a:p>
            <a:pPr marL="0" marR="0" lvl="0" indent="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800" b="0" i="0" u="sng">
                <a:solidFill>
                  <a:schemeClr val="hlink"/>
                </a:solidFill>
                <a:latin typeface="Calibri"/>
                <a:ea typeface="Calibri"/>
                <a:cs typeface="Calibri"/>
                <a:sym typeface="Calibri"/>
                <a:hlinkClick r:id="rId3"/>
              </a:rPr>
              <a:t>*See what 2.5 - 3 cups looks like:</a:t>
            </a:r>
          </a:p>
        </p:txBody>
      </p:sp>
      <p:sp>
        <p:nvSpPr>
          <p:cNvPr id="208" name="Shape 208"/>
          <p:cNvSpPr txBox="1"/>
          <p:nvPr/>
        </p:nvSpPr>
        <p:spPr>
          <a:xfrm>
            <a:off x="5410200" y="16002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sng" strike="noStrike" cap="none">
                <a:solidFill>
                  <a:schemeClr val="dk1"/>
                </a:solidFill>
                <a:latin typeface="Calibri"/>
                <a:ea typeface="Calibri"/>
                <a:cs typeface="Calibri"/>
                <a:sym typeface="Calibri"/>
              </a:rPr>
              <a:t>Healthy Suggestions</a:t>
            </a:r>
          </a:p>
        </p:txBody>
      </p:sp>
      <p:sp>
        <p:nvSpPr>
          <p:cNvPr id="214" name="Shape 214"/>
          <p:cNvSpPr txBox="1">
            <a:spLocks noGrp="1"/>
          </p:cNvSpPr>
          <p:nvPr>
            <p:ph type="body" idx="1"/>
          </p:nvPr>
        </p:nvSpPr>
        <p:spPr>
          <a:xfrm>
            <a:off x="457200" y="1435100"/>
            <a:ext cx="3008311" cy="469106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Veggies and dip (yogurt, hummus, or guacamole)</a:t>
            </a:r>
          </a:p>
          <a:p>
            <a:pPr marL="285750" marR="0" lvl="0" indent="-285750" algn="l" rtl="0">
              <a:lnSpc>
                <a:spcPct val="100000"/>
              </a:lnSpc>
              <a:spcBef>
                <a:spcPts val="360"/>
              </a:spcBef>
              <a:spcAft>
                <a:spcPts val="0"/>
              </a:spcAft>
              <a:buClr>
                <a:schemeClr val="dk1"/>
              </a:buClr>
              <a:buSzPct val="25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Use salsa as a condiment (on sandwiches, eggs, chicken, pork, etc.)</a:t>
            </a:r>
          </a:p>
          <a:p>
            <a:pPr marL="285750" marR="0" lvl="0" indent="-285750" algn="l" rtl="0">
              <a:lnSpc>
                <a:spcPct val="100000"/>
              </a:lnSpc>
              <a:spcBef>
                <a:spcPts val="360"/>
              </a:spcBef>
              <a:spcAft>
                <a:spcPts val="0"/>
              </a:spcAft>
              <a:buClr>
                <a:schemeClr val="dk1"/>
              </a:buClr>
              <a:buSzPct val="25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Grilled zucchini with drizzled olive oil and spices</a:t>
            </a:r>
          </a:p>
          <a:p>
            <a:pPr marL="285750" marR="0" lvl="0" indent="-285750" algn="l" rtl="0">
              <a:lnSpc>
                <a:spcPct val="100000"/>
              </a:lnSpc>
              <a:spcBef>
                <a:spcPts val="360"/>
              </a:spcBef>
              <a:spcAft>
                <a:spcPts val="0"/>
              </a:spcAft>
              <a:buClr>
                <a:schemeClr val="dk1"/>
              </a:buClr>
              <a:buSzPct val="25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Broccoli with melted cheese over top.</a:t>
            </a:r>
          </a:p>
          <a:p>
            <a:pPr marL="342900" marR="0" lvl="0" indent="-342900" algn="l" rtl="0">
              <a:spcBef>
                <a:spcPts val="360"/>
              </a:spcBef>
              <a:spcAft>
                <a:spcPts val="0"/>
              </a:spcAft>
              <a:buClr>
                <a:schemeClr val="dk1"/>
              </a:buClr>
              <a:buSzPct val="100000"/>
              <a:buFont typeface="Arial"/>
              <a:buNone/>
            </a:pPr>
            <a:endParaRPr sz="1800" b="1" i="0" u="none">
              <a:solidFill>
                <a:schemeClr val="dk1"/>
              </a:solidFill>
              <a:latin typeface="Calibri"/>
              <a:ea typeface="Calibri"/>
              <a:cs typeface="Calibri"/>
              <a:sym typeface="Calibri"/>
            </a:endParaRPr>
          </a:p>
        </p:txBody>
      </p:sp>
      <p:pic>
        <p:nvPicPr>
          <p:cNvPr id="215" name="Shape 215" descr="http://myfreshideas.com/wp-content/uploads/2012/09/grilled-zucchini-resized.jpg"/>
          <p:cNvPicPr preferRelativeResize="0"/>
          <p:nvPr/>
        </p:nvPicPr>
        <p:blipFill rotWithShape="1">
          <a:blip r:embed="rId4">
            <a:alphaModFix/>
          </a:blip>
          <a:srcRect/>
          <a:stretch/>
        </p:blipFill>
        <p:spPr>
          <a:xfrm>
            <a:off x="6008687" y="2667000"/>
            <a:ext cx="2570162" cy="1806575"/>
          </a:xfrm>
          <a:prstGeom prst="rect">
            <a:avLst/>
          </a:prstGeom>
          <a:noFill/>
          <a:ln>
            <a:noFill/>
          </a:ln>
        </p:spPr>
      </p:pic>
      <p:sp>
        <p:nvSpPr>
          <p:cNvPr id="216" name="Shape 216" descr="data:image/jpeg;base64,/9j/4AAQSkZJRgABAQAAAQABAAD/2wCEAAkGBxMSEhUUExQVFRQXGBcXFRUYGBgXHBkXFhgXGBcYFBYYHCggGBolHBQXITEhJSkrLi4uFx8zODMsNygtLiwBCgoKDg0OGxAQGywkICQsLCwsLCwsLCwsLCwsLCwsLCwsLCwsLCwsLCwsLCwsLCwsLCwsLCwsLCwsLCwsLCwsLP/AABEIALcBEwMBEQACEQEDEQH/xAAcAAACAwEBAQEAAAAAAAAAAAAEBQIDBgcBAAj/xAA8EAABAwIEBAQDBgUEAgMAAAABAgMRACEEBRIxBkFRYRMicZEygaEHFEKxwdEVI1Lh8DNDYnKC8RaSov/EABsBAAIDAQEBAAAAAAAAAAAAAAIDAAEEBQYH/8QAMREAAgIBBAEDAgUEAgMBAAAAAAECEQMEEiExQRMiUQUyFGFxgZEjM0KxoeFi0fAV/9oADAMBAAIRAxEAPwCOgUkM8IqEIKqiyhxBNVYSQG9hyaBsNRbB/wCHE0DkNWMubyntQ7hixhbeWAcqFyDUAhODjlS3MaoFgwoodwWw+LAqWXRX4YpbQaZLSKqgitaalEsr0UJZ8RRcFFSqlkoj4dSyURU1UstFRTQhI+mqLPlGrJZQpVQsgqoWVmrISFWUyWgVdAbiJQKqglI80VC7K1CrRLKyqrolnmupRVnuuptJZFTlXtJZHxKm0lm30V07PPKJ94dU2GoHqWu1DYaxnpYPSqbDUDwYOaBpsakkXowoFA4sYmiWkCltMNUfRQMIqXQMNFajUIwdxyrslFJcoGw0iSV0FhUWCKvcVtImKpyLok1hlr+BJV6CanL6KbjHtlT+CWj4kKT6g1TTXaLjKEumUpqrCo8cNXZVAy6gVFKlRRIhFS6uiio1Aj2qIVqq0iFeuKKimSDwq6Aoip2rohEPVe0qzxT1XtJZUXavaSySCKqmXZ4sioQr1VZDwmoQ6UnDCt5yKLkMirovgJbZHSptJuLCwDU2k3E0YIVe0reVvYOq2lqQA7hqXKCYxTBlpIpTxjFMrXPSlOAxTKF0OwPcUKFDsC3FSzFVsLUiCJUYSCT2oHAuWWMVbCRhXJAi5IHvQbeaFR1eKV0zcscIN6QClWogSSfyp70s91UZZa5+DT5dlzbKQlCQABW+GJQXBz8mWU3bZ7jUtKTCwCOdDlljr3AwlJPg5hm2QaFq0KGmSQD06Vglh8o9LgcpwVmbf1A6edL2jZxcOyLuHcAkoVHpUVCPVi+LAVv01RJuIpXV0TcWTQ7SbiBVU2l7ipaqJRK3FZNXRe49FUXZ4oVEQpUKIorNFZVEDVg0eh2KlFWQW9V7StxDxqvaTcfeNU2l7zqTeImtaOWy1D9EiglGIqyiYxFUWXIxdWQ9ViKohUHUmoWVvNpNC0GmeMsihoLcfP4ZNC4otNgDmDFLcQ1Jgn3TUtKQNyB70LiW50rNzh8vw2HSrWmEpAnvbfqaLFgi7c+jH6M87Tu2zL4viRpWKaUBoaSpAk8khVzApWTNCU1SpI7q+k1pZJ/cbXGcZYZM6DrPIiwpmb6jjhxHlnnPw2W6ohiczeW1rSAhJExMmDsaRPJqcsbgq/2MhpW3TEGLzEBYSpzzkAki4E8j0rL6U07m7Z0MehmoOSjaFmek6bGVGpPK7N30py3tS6Asr0JUFuAEijhLyb9bh9Ve00L+csASpII9K0NQq2cZfTMsujE5plaHlqW2dI3ihx+TRHSZYcMROMqRVbkx2TSyxq2Q1zRGZogpVQqisqq7JtZaw2pRhIJPQCanfQXXZa9h1o+JKk+oIqmmuy1yuCg1RLIkUVA7ipVXRe4iKhdnpbqrJRUtuiTAcSlSKOwGiGmrKo6O0TWpI5zLSqo0RMuZ1VFwR0y/XV7ibWehdSyUz1SzyqWWkQaJmoiMJWVRMW61TLiD+MobUFh0itWMVzqFoicVNVRdlmW4sJeQpWwNC4ka3+1DPO82KwoS2AqwVHaedVOdR2qjsaLRqDTafBz9LZW5BMCZNc9ujvZZbIcG94dyBnEOeY6QkBUbagOU8q1QxY5S5PNanNkwK0uzQ4VTaCtCYKQogLIskgSCVfiO9vStmLJF/b0ZZqc6k+/jyzneepQlZWSFLcVrBQoyEHksGyTaY3vfaseVRT57Z6PSbpRqKpJVz8/kXr8QO6FEKCAFgqNi3uJsOR9aXPC3KgVLG8e5Km+OPkPxGXofQp1oLSBGo28MCN5360LwSatGWOqnikoTp/7FbwOiY1JG6hcD1PKo4ujdjlFyq6YJh3zqBSJPSlxbTtDskFXJHMWNQUSIV0oW3utiZrdjpCDTFjTjj1yekTsKGw1EYYbh3ELQHEtnSTE/rFEk2JeSCltNtkeVDComAVnckTWqDWMpxU2K8+dD5IAgiwrLn1G6R08OmUcf6mOx2FU0qDRxdnOy43Bg+qiFUQVULoiKoJI9UqqosoWujSAbKiaOgGyFWUdfTlSjyrVRzrRc3kx51dFWWOYRKBJ5UMnSJ1yEYHLC6gqjRI8s1n3SkrXAE5zD8t4bKkHxFgKmLDlRY3KS5J6rRVnOTBhIIOobGjbrgPHPcwHLMndeXASUp5qIgAdupq4JyfAzJOMUbB/KWgyWotG/Of6qbKkqMam3KzPYHheUytXyFcTP9QcHUUbbQgz7KCyZBkU3Sa9Z+PIe2ijAZFiHfgRbqbCulFNipzS7CP4ItJUnSVOJO42FJybncUjo6WOOKjkkxXh8qexL/giBBlc8hWXHilJ0zuZNbDT4fUSu+jfZfwlg2YPhKUqIKlFRsBfsBXRjggvB5vL9S1OV/dQr4nwQQmcMnRIOq+mwv5Qo71m1OCEuUjboMm+X9Z2ZI5+pGHDSVG91dlDmJ3kRPLes7y7YbIncjoYyzeo1+n6GfGJgqlKVaklPmExJBlMRCrb9zSoyo3Tx2krqvgYZlmutTpB/1QnWOQ0qBAQTcjyinzyW3+ZkxaZRjFP/AB6/7GfDOeNIChiFLhISEBM+cA/Cu8EDvvTMWaKXuMus0eSck8SX5t+Cvh3Ej+e04f5TiFLTpJELT8ISn8RuBHSqwyTUk+mVq8Mk4Sj2uP2BcmzBLK1AiZTzEQvt2rHkbX2mjPilkinZ0jIeG2/DSXEhSj5iTvJrqYNNFRW7lnmNZ9QyObUXSAuJ+HcNrS6pISEiIHM8poM8IqS4FaaeTJwjL4hKJkISkDkBaseSVPo9Fgw7Y0hll2ZwA2TpTNZ55JPoyavRdzRocTiUJQAkCrnN0kjhQhNy7MRnOJAc1ARWWnZ29FnljW2b4M3ncunUOVbMU/k36nCpQUoiWa0Wc2kiCnKtIptFZeotoDkVLeolEXKZDXR0BZ9rqUSzzXUoln6DUTWvk5yopcdNUwlQvfBNAxiIPZoWVNtlUBZEk/hHUVmc0nT6LzTUWrR0PDsJCRF+/wCtboY4xXBz5SbZB1lsmVX9f2oPTgnbCUpVwDZlnDbCNRIA6c/kKrJnUVwNw6bJmlSRlcJxN94d81mQY0jc+tcnPq3dHZn9OjhxfMjXvPJ0gjY7VzdRhk64fJzIrnkW4jDoXGo10dFoo6dbm+WDPUO+EXFtKR5ApR6Sa2zlkf8AbQinN2xbqKFFWtMGT4YEm3efpTMLceJy/Y2xhKVRZnGuGnnMR94WgiFawg+U77rAMkdqSsc9zkdWWoxLH6TlaXwaTF8RutlQKUTEAXgHqeoA/Kmy1Tj2Z8X03HkScW6OecQZ4uVp1FRWClSj0Igx0rFLLKbuz0Wn0kIpcVRnEEqMClydGvJnhjjbYy/hJO00MXJ+DCvqkH2DYjL1pF0n1vt6UzrtD4avHk6YNMHmCIjne2/beiVDuWiPi+cmZE2MG42mKlKy/AVgHClwOBCnEpVcxaeWo8r1SaUrMGu1cYY3Hyzc/wAexKEFcLifjuUjsTF61LVyrlHC0uDFnbUqQJm/EynyhKgkRuQZv+lBmz32bcGhWC5LlA2KUNMVllPcdHDzyhOrGlJvQbTU4JobYPOdY0k3FTacTVaRQe6IuzDFgkg0Ozky5Mb2iBT5SVCd6fGFjtNrUsbxyF6mFHatigY5ZQVxtQ5UWwD1LKFyN6KgdxDVUoln2qqLs+JqEIzVlH6NWa12c9IFcqrLB/F0kGJjkKTmi3B0HupWZPi/HB55GkFS7hMA+1cyOOaVN2Vli5Y1P4Nhwjnb5T4LyDKLJWCIUOUnqK0xzuPtkIuMlYVxBmLiG5EJm4UTIEciKTm1Eqqg8OTGpXLowOYuPmVrhfXnHoOlI9R+T0+j1ulftjwBZOtXipAB0k+YgG3U1U8SlVis2s9TLKMekjpeGxyC2ZX5U2ubA9uproxlCEVGzjPTTnO0uyGNzFLd0AOJTIO4EgTZXMxVycI+5cmvDod3E+GKkZy9jFBps6QZsDpEDqaRLVynwuDqPR4dJD1J8jTC4BxkJUyla9BMrixJ30A7pG3OlJyX9SKMMs+PLJrJSvx/7Kv4y55kuahJg6kqSYHITuP3oJauaTUh8NLhlUsfNGez/MQoGDEA3/vWGM5TmdHTw9Ps5yMahSlHXN+f6V1PTkl0Mhqsdt7h9l2G0jWIP7dqVPE2jk67Uet7V0OmHTaCQN97d/2rNCcoM5Lbh2TxGZApIUPn25VujqIzXI7Dk54ZkM4dBXYxztVHUx5pJcs94dQkukOXSUxB6/P0ouCepOV0ze5BlzaEl5SVDDI/BFlT1A/DJHvTI4Yf3JdGfLBt+mvuZPNc/LkwRpvpSk2AHYdhWXNlc3S6NeLRrGuezA52240tKk2bJkdrwAe1jTIxTjTF6nLkW2K+3pjR3GDRvNr/ANhSIwOthh6UAFTupKVQQCJE0xwadD4ZYyjaBdZFwSDRJIRkp9nrSnnVBKEqcV0SCT9KLYjn5owUeXRUgS5C5TBIVPIjkalOKtHMyYJJ7o9EnXUpUQg6k9afjk6timrXJUp+8kUzcDtDWEtOCDamRaYqSaPl8La/gMUz0r6F+rXYsx/DeIauUEjqL0EsUkMjmixUoRS6HbiNSiWfoD70DTrMiILd6VTYaSJ5VhlOuAJtFyegpbkysm2MeTWZflLOHCtKASoypRAJP7DtQNrGrqzJPLKfD6+BHmGEBeUoeSAI0+X59IrBN3JyY/Djx7basR55muHCo163B8QT5yD1MWBqRg27AeJXwjJt8SsNqJ0OqN9wBf1Jq1j91vk3afQykrVIEzjiV11Php0tpmTpuT6np6U5quGdXBo4x9z5NHkqJwqW0ErKpNgSSTzjelShaddiJZtmfdLhId5XwvilhPiENIBKgFeYyREhANvmR6VePHkS9/CG6j6np43sVy/g0mU8PsYYlSElThmVrub7wNkj0FGopfav5ORqdfm1HEnS+EMHFGR25UqSk3ZmUklQi4jSHAEuSUnYzBB2kGlZVbW42aPLLG7h2cI4kxjviqwyUqssp7qE2tymxrTgwwit7Oxq9ZKcVGC7qxixwQpKUlapUd4sB2JO/rUjqHklUTmZVKNUNTkjjSYZXKRGrV330xyFH7l2LjKb7ED7DjbkpcXeSRNu9qGW1qmjXh0/rv3dFqsevSREk8/WkenG+B8/pqjJSh18FGAww16j5ha3M+9Ob9tIksE5ypcL5NOxw866oEJgzcCLCRA0zJtcmIA3ooYJUaY5MOFUaPLGGdfhOqlKZSYUYO8wTYX6dKpO5bZdA5pzjD1Ma5ZbmvBYWNWDWURbSsyCNjCokH/LU16WPcTFj+sSUqzq/wBDFZlgHmpbebKL2Juki9kqFj70qUHHhnShmxZVug0/yFC3SlYRfUTCRFzNgAOtAotdGz8RDbcmWYjFqCQkn4bQbR1FE5N8BRjFe5eRtwrwu7jVAjyMj4nD06JHM1OPJg1muhhXy/g7Fw1w9h8GjSymSficVdSvU8h2FNg14PLajUzzyuRkuMuEW3ca0oDShwLU5pESpMbnuD9Kqf8A4j8OsnDE1/BjuJ8kTh34SkBCkgpE/I0tyaN+jks2N7uxVicoULpSVJiZFVHOv8iZIqLF5TFaExTQwyrNFtKEX7U2GZxYjJhUkbrKuK2FgJdASe9boaiMuzDPBNdB+K4JweNTqRAJ/EmjeKEkLWacGZDE/ZHiQohC0lPIneO9IenfhmhapVyjVPNab1HGgU7KBigO9VSLtmw4PZJQpwiNRAHoP/f0rPLnoHNLpD9xPelSwvdd8CTnv2k5o20mCYUBPrOwis2XGpy2nR00vRxvK1wc/wArzJKUFSr6iSJtUhcXtNEMGTND1JeSvL23ca94bKJUJJgEwCbEnYDvRTThz8lYdUsUpRfSNdkf2UnVrxb4jfwmhf0U4bD5A+tFGUWuSpfVp9QR0fKMuZwyNDCAhI57qPdSjc1cW+WuDnZc0skt02FBRJ7VUVKUgeKPFGiaXgpMjFDtJYrztqU+lZ8qNGF0zLZhhm/MvwELcIErI80J2g9d6W7qjZCbvsRY/iHwwku6UNzewJ0nl3rRgi1JUg57auxlly0qBUIIJt7VpdWLukZLiZotLC9EairSdWwGk7RYmTWd0+BuBT1E9sZUl3+YoXi0kkmZ6np361Sj8ndp0kfYHGpDiVKTKQqVJ2kdquqaZcN0oySOgZJinHb4VpSlyda1aY83rYRFMjlm/sX7mPNixY/70v2QcrDhkqViIccJ2nyxETtfpaNvbNllKHfZmWR56WPiJWzmjSTKQdwQnVYERHhpJ8uw2qR1LoCf023civO83RiEpSoqGkzYxPZVoIq3qnOkwV9Ma5i6MRlvERYxCS4hSwgwQooKiQbaVaRAuD173rYmlUl0crUZMkW4TXR17hzH4PEjx/CbDsAKKkpKhvYKi4o1lhL3UKjmyOO1N18DV3GoWtKARzMDtH70jJUmkU00rYwa2q1x0CLOJbNFQupN47c4oJvgOCt0ck4sYdcW2sSoEaY6GlSe1bmdf6ZmxwuD7NDwxg3UtKS4kGRaa4er1EZSW1mrUbW7RiOIckfZWpakeUmZFdrSarFOKinyYnYlbeitriRM8XiL1aRLGOU8SP4ZQKFkDpypsMko9CMmGE+zc4f7VVaRqbBPMzT/AMT+Rlej/MucfKhvRvoFdjPhfJ/FVrV8KTt1P7VytfqnijsXbGpeTfsJgDaOUUvR48kMfvd2JyNN8AeaY8MoKiD29aKWdY+BuDTvLKkcV4ixhfW5qvqJF/nEekUiG6T3HqPRxY8DjPpIX5gw14GrT/pxKSSnUEkSklJkA9Re9TG5xy0zzT1eRR2xb2m84Xz5teHR93bSy2d208lCxCjuo9zc0GXeptSZzcjlutmow2NMetHB0FF2HYTEkiDT4StUNDNVqbdLgokRairiyWeRVVfZYNj2pSf82pGaHHAzHKmZdznFITs1nHvtDWtT/hJ+BPm+av2roaWqsDLJ8I03DWILOEaQfiAlU8pk/LcVl1Oba2ogZcvCQNxFig4kar3kesftWXT3ubZt+kt+o6+DOLZMgVtTO/JqK3MYP5EtoIKiNS4gC8E7Anrehc03tOPk+qVKsa/dnUeEA60yGwAE/wBYiVH8UmBt/blWuPtW0warUYp+9W2zP8S4tPilvxQsnzTJMdQDAmP2rDqO/wAjqfTNVCa21Uvj5EHiBEXBvHytees0ikdnl9nzmJkWMkAki/zvzqlGybaFWLUFGVcxAtMG9oHyrdg+2jl67Et4SMeUsFAUdKbxMAGxMdT3pjfFCVix4lufCJ5DxU+w6lYUFz5QlcnykgkJMyDal7K5QOXBhyxT6vo7jw5mwxTIcA0mdKkzMKEGx5iCD86jOLlxPHLaMMSkFJmPn+VBJ8AIwIwITiC0YhUlJ6cxHes+eaWNpj4RbkpIcYbAlBiZry043KkdN5E0LuI8SlKTqGoc60aSL3qge0cezFaFOKKBCSbCvX4rUVYvaCKFNBoiO9QlMkWqICzu2TcL2CnjaJ0D9TXP1X1aMbWMyxh8mmYw7baYSnSOcCuT+L9SSnNN0Ht8Hq8SALEjoLVqX1WDpKy1p3YmzhK3WilRtuB35bVU88pdmrC44siaOQ50hSHFJXrAtCkiSBzjl9a24JcKzq6qfrYtuNXf5il3EFTTyRMEczJknfb9aNqPqKRxVp8sE4y6LuC8d4DoaUYS7YTsHPw+48vzFFnjvja8CdRpksV+TrOV4nkaxxZzE6HreJSLVoUqQ5Brb003ddBF61xTJsiPVGKt+3ghERFCo2izM5kxClRblWJ8NmyDtHM8TglIdV4kKUCRIvI6mdjfblUebatsQcsm3wH8NZYcZiQi6W0jW5Bg6doB6kn86rHj3O2ZpRk3bDM+4PKMUEoSr7tEhZMnUd0mDyMchTaUXwdHRTjiTkuzNZ/kTmHOop1N/wBQ5crgdN6YkdV6mObG43THvCGRv5g4C55cM3Go7FZ3CR+ZqQx2zgzj6crOoZ2z4OFUGEpCkp8iTtYbDvExWjM1CHAqO6UjlWKxAc0q0gLiJCQDFpHvvXJnllM9D9Px17peehBnLSlTBuTJ70zFNXbN2swZMuLbjdAqZAEkk2BPc0zhvgZBvFCKm7fX7nym1GRebkR16fOm45pMTqVu7KEKBTfeDPexp5mfPDA0fEk9FAxVCsuNOn8M659m+cEoWkHZVx30j+1Z5JpnK1jTmbDHY8kRIH70pqTdMx9dCF/+aNQstJlPqP0NR4lKNMZjyOLGbWPC0BRsYuO/OuBmxqM/0OhHlGP4lzAecVr0uBylYVnNlbmvQK6DIOUSbKaRVRAs+1UQB+lUPkG/zrwilKM/d+5TgmuC5WMB25VrlqoN7l4FrC12ercESImLGJvymg9SLkn/AKK2y6Mt9xxalKU4/c7JSnSgHkYNz8662DE3HhV+oDjX3MlguH0JEufzF7kkC57DYV0seGK5ZUcko8IQcV8KDEq8RtWhaUxp0yCBJvG29Iz6mOOS/M2Y8sow2s5nnuTrTZQKVg2M2jlpMbzWnBqINcHKz71O2a7g7iXxUhtww+kQZ/3APxJ6mNxSM+LY90ev9GeUb5RvcG9qIM7b0EXZUZDIYrzgDai38jE+Bkh3nT1PmyWWtuapinxe92WRS5IttQ34RYpzIJkyYsJm0es1lzJKRpxt0c+4izLDoVJfBOoDSCDcmOVJhjcpWjYpUqaNjwPh2m0rWNIWqByB0i+/qa2QlGKZmypsN4kcUpIS2NRJvEWHesefPCPbDw4wd/hxT7ISt1TaiNkgG/8Aynesz16TpclSTvg8wPD2JwpT4TyTcFYgpB/qhNwe21NyayWN/qLaU+Rvj3FqTpUiJsVb/IdKCeteRVKlZeOFM5Zn2EKXwU+VKVKmQbk7/lQwklFo9DpsUpbJX14FzmHWvzJFgfy/Ojg6OhPNCHtYAG0lWhRhW+nnI7fKn26sXOWOVK/zJ4fBrKiqdKRF+n9R9qKGSNoyavJJWl56Fq8OpAgIMKSpbaiPibM+b00pJ7Qa2rJF2IXIueSU2UCDYwRFjtY8qiafRcnwdE4AOhieqpP5X9qTNOzhax3kNml8GgsRFnyoog6BtKgTF5rnazSyyS3RNWLIoqmc5zor+8LCgqJtIrXp4bMatcmhNPoXu4S/StkOURzo8ThBTFFgvIiKsGKKmDuRScKmpyVZ3L7yfnXz1tvlm/00SS9JqpdcFOI6bhKQozPp+leh0S0+KKlLmRz5XKVIg64CJrq+qmrAeOnQsexB2QnUevL3rDl+oxjxHljo4PLIt4Od1C8agPrHWuXlzep7m+g264SKs1ytt1Ib0jTcmwJO9jPrQ4s7cqiJlj4tnIuLuCXsM4XGNaQDqFtu4Ir0en1Nx25UY3BXwabgbPk4hEOrS28mElP9RvKh02270GTGscvy8CJ4X2jbpARcqB6D96VOSiuGCotdnuHx4POrjK0Du5LXcRpSYUEyaYpUux0OWI8dxzhsOdAPiOqUEwPhSSQJcUNo3tetGOdo149Fkye6qQDnnCWMxZJXiSAd0tp0iOQBJNFHCr3PlhKUYqkKm/s/Zw+nxAlwqOkrcM3PT+mk6qeWKTi6LlJdpmhcyVxKm0eVLe64MkgDZJiRePrXL1OpcI01z4ZowSV2aXBMCyikW9gY5Vx55Gkm2XN+Ata7yPlSt7ttPkFR45PS+TE02Wonlat8lemkerfg32/zapOa3c9P/giha4FucoDqFJNwf8n1oXqZwl7XwaMFwafkzOHyTQI1G3UT85rfDXtLlGjJPc7EzPCay4pzSFkmyugFgB0sK1PWXFLwJSUZOT7CDw8t0KQs+GgfFNysbkCDbp71S1McfKLbbNbkWXttISlSEqCQEiRMJFwPqayx1fubnzYrIn4YxzDKWcR/qNtrG/mSDHpNxVLLOLcsboSpOPApRwq20klpRCDMoMRvuI2I257Vqhr5wgpz5T/kzzwqcu+RcYbJSqFd52729a6ODNHJDcjLOMscqZIYnpy3B/zatFp9BRkWtrBuKFjUTzHKg40SSiYJEiT2vRRdA76ZzrMkhO9q1wpoemKvvaBzNGqLdn33tH/KrtFUwptpBAMmjUUA5M6q21zkmfoa+dyqjtOYflWE80uTAPlHX1osTxxmt5n1GR7agOSqTHM7A3rWp3KvL8Pkw1SIYvDIT51XgfDsD6jnWnUJYY7pSv4QWOcp+1fyIg6tUkCxrk2/LN+2K4ZX4hGlWowLEVblcWitqsOYdvP50OKThJSXYqcbVEcX/M8qrpO4H9q2z1uafHgQsMVyZbNOBMOVl5lHhuEbgqAnrpmK0Q+oZFHZJ2hc4X0ZjG457Dx95QpGkwlUSOgIUPTnW7HGOTjG7M04XyyTPFJSNUgjqATRenO6BWBS6Fee8buOo0oRpkEa5Mx/xTyPeteLT+ZM1xwxwR3z/gTZVh0r+IxNienenyaTo7Wlm8uJTo77wzmIeZRJGsJAVBm4sabilao4mqwvHN/ApzvJnVYjW64FMmAAbadoQBsQowJ3rBqsct25vgzwjukrHOWp8utwkkyEgiPLNtq85qdRFTe7mjfJVxAZOAKSNMHttFMlp/VxKeN2/j4Fx9svcBunRBUIHOkSwyxNOcf1Hx9/ET3xUm4v3rPOUN3tRNsl2eKAidj+lHUNt9MibuhfjX9yNqUludjoIEW6o7ExzFM5QVJB2WtxztvTceSuEKyuyeIw6VGYE3H/ALq22wYycSzDoCYA5UCdyLk75Z5mOOU2gkJJJgCASJ/5HkKdDc+fAMMcXLkW4PHOqCkLEgE+brN/KOgmrmltobOEE9yMjjM2cafcZCCTJPK6VXBnl0+VdnSxXoracXWf3bYW0CQFxHYcv7WrSn5ERyBWGfMRPcftTU7RojIuxylLbOlRSSNxyoWhyqzk/E2IKHVJmYO/WtWnXA9y8ilvEE09lJ2NMJifIUwn1O9Xu4I4W7KkPrAiaqwtp+h04hK+Q/Kvn0slvlGjZKPTJvuAAEbbct6ubtXHoGMW20wlvEIidz1rTCeNK+2JlCV10LM3xkg3FZ8knknbNWDHRTlWK8nKxIv2NWpuD6CywtlHguOOK2SkR8ye3KiS38+S7jCIFmCXkSkKFhJJ5CmLElKmRTi1Yj4c41w6/KpcKm02n33NadT9OzY+UuCrU+jas4xCk6goEdf82rBG06kKlBguPbZdQrWmQRzFrfnWzAo/cm0xUsb6Of8AEHCLQSpaSpJAKggWiORBrq4dW+ObsXDHskZVjLC4be9/zitrzKJtlPFmW1j/AAfDbgEhMgCbcqU5uStG/HnxwSiuB/kOIOFcTJVpI83Y9xQY8yiyajEtRB12bvGhGIQkE+WUrkHfSZAB6EgbUv6lrIwxVfL6OFHDJS5CtSTAm45eleXqM+b5H1JcnjDoE79SP2rbpNR6dwok4tkMQgLAGqQdwabqGnBe62Xjk4vooW6lIgRXMYxJvlgxe1Wmrqw6oqd0k6aJccItN9nzbQQIIImm065QLluZBWOITpSnUpRhNwL9+1VijfDL2c2w/DYbQNyVQNV59u1NyQSdR/cW57v0CcI2Cr/N6mkxqeTa2BklUTwuiNKtryNqPCtuTZICXW5GYy15LZMqJTqVv0PP60c0t3HRqlco/mJ+I3GSuW/jJHmE7dCdjWvSb+vBzdZGKVtclGFxQi5uNu9dBNUctjDL8zQoqbWrwz00+Y9gTt0pilXDCTfaG5QAYkQoSDO/Y96ZF2x0MjfZzT7TeHVIP3hsSjZwD8J5K9OVa8HHBoWSzBsrvT2Miw5pfSls0ILDxoQz9CYYhRMBI79J6V4ybpu4pMK+LsbpwrQRtI5z+laoY9PHFu/kzPJkchFjmFp/0zA6b1y+EzoY5Rl9xQ7hQpIVuQP8t1o6aXHRFkp0UYdpSRDYkkkmT1k2q738MKTT5YyLoQmCYO9MitpnlyzM8STiElAUQFeVUbkbwK0YMm2e9rotJRRhMVwM6g6kCUEjQOd+vSuuvqcHwwIWbThfh11tGlxSnFckz5U/PeuRqdTHLP8Apx/7NDltXLNPhMhKSC64VgEFKAICSOp3VS5Pakq5ESzJ/ai3NMpbf8qgI596CEnF+1grhEsLlzSUBIbSkAfDApUss3J7mX10BYnBoaKiib3ImR/49PSteHWSjSYUI2BZjw8X20uNLCFqEKJGoaewmJ7056tXbXA7Fn9OTTCcty04ZgNmFwSSoGConnHLpHaufqJrLPcv4JPL6k9xQ5jSj4R5huCLx3paxeGMUb7PRnFhAMncT0o9jXTK9I9fx6liBY9ZqvFMpQSZQ226b6qnsDcorwWttuAyoEjt9KuMFLoCUo1wEJwrt1xoA2nf2pjwyh7nwL9SH29kUYhS945ixvQX5KcVHoQZ+wvwFqQVeIn4CneZG1aNLKPqpS6NEHfB7k3EOKQD98bUEqA0uJQbHooJnetOfBj7wvn4sGeKD+w2WXr8qSDJ69e9YcUaaku0zHk8pgWMV4pWLwfLI+t6Nze5y8suCUUhbi8iEfHA/XvRwYxZq8EGMhABlWokQfSp6jvhlZJRkqaM1nuFGHIgkpjnvPSulpc3rcPs42p0/p8roT4oqKtW6bX5g+tdBRVGVDrLs4UISVBURB5jt2NLpxfAaI8Vcb4cpW0QVKKSlSfiuRHmO1bIKb5H4oM5KhNa7NKQW0aBj4su8ShoZZ3jBOKA1NnUk3KeYjp0rzT25FWXn8/KKcXH7Rzg8x1pHI3tblvWfJpJJXF3EHcr57AnM4bKimbg/X1msqxurZoUXQI/jYiJv+Xaqjjkw0l5CcEQojlY2/KakYc0VKVIKxuBQtMH32pm2URSnyc3zvNX8C+NSPFamUGYnsSLahXW0+nx6jHw6YMptPk3mUPtvsoebTpDqdUdFHcEciIrDq8WyVP9GXjkFNKIMCSRG1q58Iyl9vgdKmrGS3wJqSzO+BCgJ8fmARfVFBGMpGmGOxUnNyTCStwqNgBO/IU/0G++BjgkuRnmGQrdbKS+tpRFygJJHvQ488MM+Y2Z1l+ELsF97woSzoW+An/USAEkTEqk2Pa9Pmsea8kXtXwE5QfLPcXjMQL+ApIB5n9qSsONf5DY7H5LcLlTr6A4dIUdh27nnWmOFyXt/wCRc88YPaRbwpE6kiQYINZsicHTC3p9FCcIvUqwCfwm8+hG3zopODivktTfkKaXosUk9xM+1Jqy3yGs5gkbE+1XCUsbtCp4m+z7F44OeUkgn2NNyZXkVsCGLZyAow5OyhHXnQtpIduCGWRt8R6/vSW/KKsMxF2ykgW/zbnTYZP+BS4laM+p5xqySCOh5VqlBVuvsY9suynFZoGtBVr0mxSkj1nrV4se+0yKDl0GNZ00uyFkCQIIi3ainjcOhfozT5Rc8tlsXWUjfc3+tIUd0qRa3MAaLWIJSBKQDJUN+m9OjjnDlC8jVe4W5/g04do+H4aSBOnSnlfc12dJqszahKNr5o52XDj7ic4zTNVLVKfICBq0nc9Z3rq+nHuhUIpASsGCDBHrVb2malVC5IinEXAUi9AOTLAiqsKjtWXuhLidKiJMA2/Lp615xQW5UxzuuRjjcwYcspOlQ/EmIJ6kcjV6jIu4rn8umLhjfliVzLSTKFJUPX9KStQmqmhrg10OsseZQiHCQ5z1T7BW0dprbix4Zw4ZmyPJd+AnMGAkl5lRVYeURBgcuhq8mij3AGGZ1tkYrMOKX1FQnRyi8/Sgjoo9yHKS8GdzTGLeASsyBsK048UcXMSPns7DkDDYZQUJ0p0p0p5ARb51wcsm27fbLlxwL+JMSGfMTc/Ln/ekYYScmh8GnEGwWYF9KENwkqspZOqw5gdTFMy4lH7kRUrYyHCrRupbildSQR7RVb2uOgPxMhrhMIhhMIHcnqRalTk+0KcnkfJYFg71lT3PlE2tdFeIxICTFquWRyW0OGNt2xNiMxmB3ooQbfJq9KkNstcmQT8MWEdO1q6+mly3Lwc/Mq6B85y/X/MSSFAXA5j96LUQjlW5d0XhyuL2sFLGiEKVMpBkd65mXHsdXdmlS3cpHhSsGwB7kkUKg1yFcWVYhK9IgIBO8kx+VXFK+S00UYfAFVtWqegA9qOuaiSWSg5nCNJEqV8iTb1inxxQ43SQmWSb6R6twFMtEXHlPKdrjeKTkxKMu+C03/kAYlh1Df8ANWFqP9AKAJjZMk/Wmyxw3e1V+rL9RN8CVeVKUnzPLTtMHr178q0Qko+ET1lfR5l+Cw7hUFLWopgQ4I5T5VReryucUnHiyvWfgvTlyGnNUDRsIgmf+u/ziqjDJljaZJajimCuZywtxSVNEJT/ALigmCeemL29KZHRZoxUovvx8APIvIlx/EWlwpYVCYNyI9uvraujhxyUPckZpRT5Mpm2MLu+o9STW7FGuzPKSfSFQbSYA351pbFovx7x0oQABa55n1qopPkauBUTenBphDVAx0eiz51AjsLDYChItNeXj2bGuAbMcMQek397ipKO1gRaB2MUts32qnBBbrGeEznWYIFLlja6JSGAxaEDyhSFc9JgfMbVI5s2PpgelGQjzzKRiD4nikLiLxcD/rWqOvf+aK9Db9pmjlCwrSb9wRWpamEl2U4teDpP8aTh20JSFOwkTpEx/wBj1rn5dI91xa5Fxe7vgxPFeeqfkFOkTKR0rTo9KsfL7G+KQt4WzDFh4IwqQ4syQg3HQkyRAE9a0anDhlG8nAHR2XImXdA8ZQU4B/MIEDV0SOn7VxMWFZMsnFVFfIOWSSSCw4FSDSUlK0yqa5B3sHIsazywJK0xsM1PlCrF4ZyIAJ7UEYqzUskQRWXuKQpIQqSkiQIuRYj51rwJqfXBWTKvkC4NaxrYCFtOJJV5ioWjqK6WWEov+m+GZMs4T5ZtzgVHdQjpH6zSXppvhszrJFAuKwJBB0pJ2nnHSseTDKHA+GRMgGY39qCUZUFuJKSD3FApUuS7AcQ8ho6pKRzp0EpO4FO6pnuGSFiQkmdovY85FXHTZH1FsGWVLyWv5c4kAobVa8bfnWv/APL1DSe1gfiY+WZzNziFKAUWWQCBLjgk/wDiiZHzmulg+kuK3ZmkKeoXUE2WYXGIaSJDKlASVqUsiegRpn3VTksGJ8VJ/wD3gU1kn3ZSviUgq/mBI6IbQPkkgz7mqnnbXtpfsEsPyZ/M8/M6WxpkTO6jO5J5c9qWlXK4GxivJm1sgrKybnqZ+lHue2g6sHxTKQSZk/5ajhJtg5F7eQDFtqUIE/L9a1QaXLMTJ4bAaUalCBMAnabTRtt9AXboEzN1K1EI2AF6bji0uRyFvh01Bl6G6poYmT8A1KLtHbPCivObEa94U9hEBSZkpIHynoeUGnywKMl3yhKm5IX43KCQVp8yRuRv7UGTTSXuXKLjkSdMz6hoVI5cqTHk0N2qL/vdwb96CULZS4PF4rVNgfzqttFp0C/eLwJ9Df8AvRKEfIW5jbDYlQ2EehP96Tkiik0MkeApMPN6jyItbvQwcor2sGSt8DHJMMxh1lxpCUkiJ5kSDH0FMayzrdLoTOnwaIZo2lJNp6VFuxxctvIrZudC85hPm5GuVOctzbNSgqoNw+JB2NTekBKDDWRNa8UIt2zPJ0EagK0xnCC57F02UYrElIkCgnnbfwHDGn2LHs6KIkWPOs34jJdGlaaL6JIzlC7TerzZOOAfQaLHV6xAMUMGpcMqqEmOxymV6Eecd6249LjkqVk3Nq2C4vEhaxqSkpi6VpET6GZrTj06wz3JX+oG7dGr/gLazXQNIMAbJQdA9k2p71Gpk6TS/QV6UEDYrNZTPhT6k/U1G8rXNv8AcrbCxBm+YLkkKCOci/te1aE5vtkW34Mpj8atZI1BUWuD71PTiubGRfHQthRUL8vl9aPhLgKglSDAA3O5pV+QkghnAIb8xueZP7Uuc5T4KjwUYpIIBTtNNx43FWxOXLftKkKIPoK0RM6jYpzbFqXCSTAJMcpO9vkK04kW0l0ANtnkDTaBsMwuWrWfhI7mjUSnlSNLlnDyfxUxYxT1D8Gja4bSQIbNN9L8hPrv5NhjuC8SkfyXwoDYKEH3vWB6LG3ZuWokijwsWmEv4c2t4iPMkjqQLg/5FHLT2UsyQH/EC0q09wREikvG4sY8sZIVZq42pZKBAN42jtWJ4Ns210x8J8KwFKYFj8jWLNCpcofGdnmm3w+1Z32Ms9GEG9FTord4DMOLQkj0NKkrKPnXev0okkU38BODx6LpKthPU2pjxxfIu2TwedtOq8PSdlEHa/e9XLHGMPcWnK+C/CYkoXFijaDXPliUlZochkca2k/FCugNZlgm+Ui91jLCZr3EVaU48C5Y0ws5kgiQoe9NdVfkWsdOhRnHESBIBn0q1jyZHdcDIQjHsUuY8OgJMi1XHTy3dBuajymCtrItqAg26+/Sun+FjKG0zes7tjjL8cQrzLB9KyT0Uoc9hPJGS4DMxwiFjX5rC+mJNHglGEqlaFNtrgy+KxjX4ELVG5WqPoBXWhHG11Yr3+T5nMFH/bgdUyfeapuuokcb8kHSpQNlDsTH0pE978MOMUgVrAGIHtvT8KckDOSvkDxOXqTYFJVzFqdLC2ilkQK9l6oEwm+9L9KSLWREV4ZSIIEmDcX9KDbT5YayWLFsOOnSAVczatGHFu6FZs23guwOUP8A4kx0mtP4Z+TK8sfAf/BFxtJ7Cr/DSrgv1o+Shrg4rOyiadDTzAlqEPcDwe4kAaJmtMMMl2ZZ5kzT4LhNATKxBp8ccfIh5H4KsbicFgwSpaR9T8hVuUIdhQxZcnSM+79qDAJCULI5GAPoaU9XA1r6dkrstw+BzDDiWMUvSLEEyAekK/Sh5GNBzXHGZMWebadA5zpPuDH0oXx4JRen7TsK4IxGGUnrGlY/Q1N8fILxvweJxGV4o/yypJPQLT+kUe3HIG8sQTMchQAfDdUPUTSp6XHIKOomhSjDOJG4UBz2NY8n07G+h0dXJEmMUvYpECs+TRRUaGR1DbtkvEPQCsE9LJPg0RzJi51twmx+tT09vaD3pnoylcTNDOaiuUWpWTwGHcbdQqJAMG42Nv1pU3GcGhsXQdmCF67GAO9ZsdJUG2AqavqvqHOnxnRVM+LDih8aveq3xvol0CLwjyfxH/7U1Ti+0TcmVtqcSb3+dOTVcAySYYziFjl9aF/qL2plzGJIvp3qthAhoKJ5+9aYRFSfwaHJHXk7glHciin9PWRXQuWZRL8RkTry9TaUhJ3JIrZg0coxES1EfIY1wu/sVpA7U96VvyK/ER8Is/8AhU3U4aU9BF9thfi2vBfhOGQ3N9U9aZi0ax9C56lzLGuEwfiIT/1rUoQS5B9ST6KneAWlbqUfWs8tNjk7GLLkighngxpIi9V+DxAvLkYXhuHGW7gD2rRCEI9IROUn2XnKmv6QacmKZ991bFtIA9KK2BYnzjiXB4RJLh0gcghR/IVfK7YUcbn0YbNftjaAIwzCl9FKISPbekS1EU6NcNA2rkzD579oWNxMhTnhpP4WxH/6pUtRN8I1Q0uKHfJmm8xXMk6j1VJPvSJRvs0Qy7eEXHMAd0CaD0xvrI//2Q=="/>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7" name="Shape 217" descr="data:image/jpeg;base64,/9j/4AAQSkZJRgABAQAAAQABAAD/2wCEAAkGBxMSEhUUExQVFRQXGBcXFRUYGBgXHBkXFhgXGBcYFBYYHCggGBolHBQXITEhJSkrLi4uFx8zODMsNygtLiwBCgoKDg0OGxAQGywkICQsLCwsLCwsLCwsLCwsLCwsLCwsLCwsLCwsLCwsLCwsLCwsLCwsLCwsLCwsLCwsLCwsLP/AABEIALcBEwMBEQACEQEDEQH/xAAcAAACAwEBAQEAAAAAAAAAAAAEBQIDBgcBAAj/xAA8EAABAwIEBAQDBgUEAgMAAAABAgMRACEEBRIxBkFRYRMicZEygaEHFEKxwdEVI1Lh8DNDYnKC8RaSov/EABsBAAIDAQEBAAAAAAAAAAAAAAIDAAEEBQYH/8QAMREAAgIBBAEDAgUEAgMBAAAAAAECEQMEEiExQRMiUQUyFGFxgZEjM0KxoeFi0fAV/9oADAMBAAIRAxEAPwCOgUkM8IqEIKqiyhxBNVYSQG9hyaBsNRbB/wCHE0DkNWMubyntQ7hixhbeWAcqFyDUAhODjlS3MaoFgwoodwWw+LAqWXRX4YpbQaZLSKqgitaalEsr0UJZ8RRcFFSqlkoj4dSyURU1UstFRTQhI+mqLPlGrJZQpVQsgqoWVmrISFWUyWgVdAbiJQKqglI80VC7K1CrRLKyqrolnmupRVnuuptJZFTlXtJZHxKm0lm30V07PPKJ94dU2GoHqWu1DYaxnpYPSqbDUDwYOaBpsakkXowoFA4sYmiWkCltMNUfRQMIqXQMNFajUIwdxyrslFJcoGw0iSV0FhUWCKvcVtImKpyLok1hlr+BJV6CanL6KbjHtlT+CWj4kKT6g1TTXaLjKEumUpqrCo8cNXZVAy6gVFKlRRIhFS6uiio1Aj2qIVqq0iFeuKKimSDwq6Aoip2rohEPVe0qzxT1XtJZUXavaSySCKqmXZ4sioQr1VZDwmoQ6UnDCt5yKLkMirovgJbZHSptJuLCwDU2k3E0YIVe0reVvYOq2lqQA7hqXKCYxTBlpIpTxjFMrXPSlOAxTKF0OwPcUKFDsC3FSzFVsLUiCJUYSCT2oHAuWWMVbCRhXJAi5IHvQbeaFR1eKV0zcscIN6QClWogSSfyp70s91UZZa5+DT5dlzbKQlCQABW+GJQXBz8mWU3bZ7jUtKTCwCOdDlljr3AwlJPg5hm2QaFq0KGmSQD06Vglh8o9LgcpwVmbf1A6edL2jZxcOyLuHcAkoVHpUVCPVi+LAVv01RJuIpXV0TcWTQ7SbiBVU2l7ipaqJRK3FZNXRe49FUXZ4oVEQpUKIorNFZVEDVg0eh2KlFWQW9V7StxDxqvaTcfeNU2l7zqTeImtaOWy1D9EiglGIqyiYxFUWXIxdWQ9ViKohUHUmoWVvNpNC0GmeMsihoLcfP4ZNC4otNgDmDFLcQ1Jgn3TUtKQNyB70LiW50rNzh8vw2HSrWmEpAnvbfqaLFgi7c+jH6M87Tu2zL4viRpWKaUBoaSpAk8khVzApWTNCU1SpI7q+k1pZJ/cbXGcZYZM6DrPIiwpmb6jjhxHlnnPw2W6ohiczeW1rSAhJExMmDsaRPJqcsbgq/2MhpW3TEGLzEBYSpzzkAki4E8j0rL6U07m7Z0MehmoOSjaFmek6bGVGpPK7N30py3tS6Asr0JUFuAEijhLyb9bh9Ve00L+csASpII9K0NQq2cZfTMsujE5plaHlqW2dI3ihx+TRHSZYcMROMqRVbkx2TSyxq2Q1zRGZogpVQqisqq7JtZaw2pRhIJPQCanfQXXZa9h1o+JKk+oIqmmuy1yuCg1RLIkUVA7ipVXRe4iKhdnpbqrJRUtuiTAcSlSKOwGiGmrKo6O0TWpI5zLSqo0RMuZ1VFwR0y/XV7ibWehdSyUz1SzyqWWkQaJmoiMJWVRMW61TLiD+MobUFh0itWMVzqFoicVNVRdlmW4sJeQpWwNC4ka3+1DPO82KwoS2AqwVHaedVOdR2qjsaLRqDTafBz9LZW5BMCZNc9ujvZZbIcG94dyBnEOeY6QkBUbagOU8q1QxY5S5PNanNkwK0uzQ4VTaCtCYKQogLIskgSCVfiO9vStmLJF/b0ZZqc6k+/jyzneepQlZWSFLcVrBQoyEHksGyTaY3vfaseVRT57Z6PSbpRqKpJVz8/kXr8QO6FEKCAFgqNi3uJsOR9aXPC3KgVLG8e5Km+OPkPxGXofQp1oLSBGo28MCN5360LwSatGWOqnikoTp/7FbwOiY1JG6hcD1PKo4ujdjlFyq6YJh3zqBSJPSlxbTtDskFXJHMWNQUSIV0oW3utiZrdjpCDTFjTjj1yekTsKGw1EYYbh3ELQHEtnSTE/rFEk2JeSCltNtkeVDComAVnckTWqDWMpxU2K8+dD5IAgiwrLn1G6R08OmUcf6mOx2FU0qDRxdnOy43Bg+qiFUQVULoiKoJI9UqqosoWujSAbKiaOgGyFWUdfTlSjyrVRzrRc3kx51dFWWOYRKBJ5UMnSJ1yEYHLC6gqjRI8s1n3SkrXAE5zD8t4bKkHxFgKmLDlRY3KS5J6rRVnOTBhIIOobGjbrgPHPcwHLMndeXASUp5qIgAdupq4JyfAzJOMUbB/KWgyWotG/Of6qbKkqMam3KzPYHheUytXyFcTP9QcHUUbbQgz7KCyZBkU3Sa9Z+PIe2ijAZFiHfgRbqbCulFNipzS7CP4ItJUnSVOJO42FJybncUjo6WOOKjkkxXh8qexL/giBBlc8hWXHilJ0zuZNbDT4fUSu+jfZfwlg2YPhKUqIKlFRsBfsBXRjggvB5vL9S1OV/dQr4nwQQmcMnRIOq+mwv5Qo71m1OCEuUjboMm+X9Z2ZI5+pGHDSVG91dlDmJ3kRPLes7y7YbIncjoYyzeo1+n6GfGJgqlKVaklPmExJBlMRCrb9zSoyo3Tx2krqvgYZlmutTpB/1QnWOQ0qBAQTcjyinzyW3+ZkxaZRjFP/AB6/7GfDOeNIChiFLhISEBM+cA/Cu8EDvvTMWaKXuMus0eSck8SX5t+Cvh3Ej+e04f5TiFLTpJELT8ISn8RuBHSqwyTUk+mVq8Mk4Sj2uP2BcmzBLK1AiZTzEQvt2rHkbX2mjPilkinZ0jIeG2/DSXEhSj5iTvJrqYNNFRW7lnmNZ9QyObUXSAuJ+HcNrS6pISEiIHM8poM8IqS4FaaeTJwjL4hKJkISkDkBaseSVPo9Fgw7Y0hll2ZwA2TpTNZ55JPoyavRdzRocTiUJQAkCrnN0kjhQhNy7MRnOJAc1ARWWnZ29FnljW2b4M3ncunUOVbMU/k36nCpQUoiWa0Wc2kiCnKtIptFZeotoDkVLeolEXKZDXR0BZ9rqUSzzXUoln6DUTWvk5yopcdNUwlQvfBNAxiIPZoWVNtlUBZEk/hHUVmc0nT6LzTUWrR0PDsJCRF+/wCtboY4xXBz5SbZB1lsmVX9f2oPTgnbCUpVwDZlnDbCNRIA6c/kKrJnUVwNw6bJmlSRlcJxN94d81mQY0jc+tcnPq3dHZn9OjhxfMjXvPJ0gjY7VzdRhk64fJzIrnkW4jDoXGo10dFoo6dbm+WDPUO+EXFtKR5ApR6Sa2zlkf8AbQinN2xbqKFFWtMGT4YEm3efpTMLceJy/Y2xhKVRZnGuGnnMR94WgiFawg+U77rAMkdqSsc9zkdWWoxLH6TlaXwaTF8RutlQKUTEAXgHqeoA/Kmy1Tj2Z8X03HkScW6OecQZ4uVp1FRWClSj0Igx0rFLLKbuz0Wn0kIpcVRnEEqMClydGvJnhjjbYy/hJO00MXJ+DCvqkH2DYjL1pF0n1vt6UzrtD4avHk6YNMHmCIjne2/beiVDuWiPi+cmZE2MG42mKlKy/AVgHClwOBCnEpVcxaeWo8r1SaUrMGu1cYY3Hyzc/wAexKEFcLifjuUjsTF61LVyrlHC0uDFnbUqQJm/EynyhKgkRuQZv+lBmz32bcGhWC5LlA2KUNMVllPcdHDzyhOrGlJvQbTU4JobYPOdY0k3FTacTVaRQe6IuzDFgkg0Ozky5Mb2iBT5SVCd6fGFjtNrUsbxyF6mFHatigY5ZQVxtQ5UWwD1LKFyN6KgdxDVUoln2qqLs+JqEIzVlH6NWa12c9IFcqrLB/F0kGJjkKTmi3B0HupWZPi/HB55GkFS7hMA+1cyOOaVN2Vli5Y1P4Nhwjnb5T4LyDKLJWCIUOUnqK0xzuPtkIuMlYVxBmLiG5EJm4UTIEciKTm1Eqqg8OTGpXLowOYuPmVrhfXnHoOlI9R+T0+j1ulftjwBZOtXipAB0k+YgG3U1U8SlVis2s9TLKMekjpeGxyC2ZX5U2ubA9uproxlCEVGzjPTTnO0uyGNzFLd0AOJTIO4EgTZXMxVycI+5cmvDod3E+GKkZy9jFBps6QZsDpEDqaRLVynwuDqPR4dJD1J8jTC4BxkJUyla9BMrixJ30A7pG3OlJyX9SKMMs+PLJrJSvx/7Kv4y55kuahJg6kqSYHITuP3oJauaTUh8NLhlUsfNGez/MQoGDEA3/vWGM5TmdHTw9Ps5yMahSlHXN+f6V1PTkl0Mhqsdt7h9l2G0jWIP7dqVPE2jk67Uet7V0OmHTaCQN97d/2rNCcoM5Lbh2TxGZApIUPn25VujqIzXI7Dk54ZkM4dBXYxztVHUx5pJcs94dQkukOXSUxB6/P0ouCepOV0ze5BlzaEl5SVDDI/BFlT1A/DJHvTI4Yf3JdGfLBt+mvuZPNc/LkwRpvpSk2AHYdhWXNlc3S6NeLRrGuezA52240tKk2bJkdrwAe1jTIxTjTF6nLkW2K+3pjR3GDRvNr/ANhSIwOthh6UAFTupKVQQCJE0xwadD4ZYyjaBdZFwSDRJIRkp9nrSnnVBKEqcV0SCT9KLYjn5owUeXRUgS5C5TBIVPIjkalOKtHMyYJJ7o9EnXUpUQg6k9afjk6timrXJUp+8kUzcDtDWEtOCDamRaYqSaPl8La/gMUz0r6F+rXYsx/DeIauUEjqL0EsUkMjmixUoRS6HbiNSiWfoD70DTrMiILd6VTYaSJ5VhlOuAJtFyegpbkysm2MeTWZflLOHCtKASoypRAJP7DtQNrGrqzJPLKfD6+BHmGEBeUoeSAI0+X59IrBN3JyY/Djx7basR55muHCo163B8QT5yD1MWBqRg27AeJXwjJt8SsNqJ0OqN9wBf1Jq1j91vk3afQykrVIEzjiV11Php0tpmTpuT6np6U5quGdXBo4x9z5NHkqJwqW0ErKpNgSSTzjelShaddiJZtmfdLhId5XwvilhPiENIBKgFeYyREhANvmR6VePHkS9/CG6j6np43sVy/g0mU8PsYYlSElThmVrub7wNkj0FGopfav5ORqdfm1HEnS+EMHFGR25UqSk3ZmUklQi4jSHAEuSUnYzBB2kGlZVbW42aPLLG7h2cI4kxjviqwyUqssp7qE2tymxrTgwwit7Oxq9ZKcVGC7qxixwQpKUlapUd4sB2JO/rUjqHklUTmZVKNUNTkjjSYZXKRGrV330xyFH7l2LjKb7ED7DjbkpcXeSRNu9qGW1qmjXh0/rv3dFqsevSREk8/WkenG+B8/pqjJSh18FGAww16j5ha3M+9Ob9tIksE5ypcL5NOxw866oEJgzcCLCRA0zJtcmIA3ooYJUaY5MOFUaPLGGdfhOqlKZSYUYO8wTYX6dKpO5bZdA5pzjD1Ma5ZbmvBYWNWDWURbSsyCNjCokH/LU16WPcTFj+sSUqzq/wBDFZlgHmpbebKL2Juki9kqFj70qUHHhnShmxZVug0/yFC3SlYRfUTCRFzNgAOtAotdGz8RDbcmWYjFqCQkn4bQbR1FE5N8BRjFe5eRtwrwu7jVAjyMj4nD06JHM1OPJg1muhhXy/g7Fw1w9h8GjSymSficVdSvU8h2FNg14PLajUzzyuRkuMuEW3ca0oDShwLU5pESpMbnuD9Kqf8A4j8OsnDE1/BjuJ8kTh34SkBCkgpE/I0tyaN+jks2N7uxVicoULpSVJiZFVHOv8iZIqLF5TFaExTQwyrNFtKEX7U2GZxYjJhUkbrKuK2FgJdASe9boaiMuzDPBNdB+K4JweNTqRAJ/EmjeKEkLWacGZDE/ZHiQohC0lPIneO9IenfhmhapVyjVPNab1HGgU7KBigO9VSLtmw4PZJQpwiNRAHoP/f0rPLnoHNLpD9xPelSwvdd8CTnv2k5o20mCYUBPrOwis2XGpy2nR00vRxvK1wc/wArzJKUFSr6iSJtUhcXtNEMGTND1JeSvL23ca94bKJUJJgEwCbEnYDvRTThz8lYdUsUpRfSNdkf2UnVrxb4jfwmhf0U4bD5A+tFGUWuSpfVp9QR0fKMuZwyNDCAhI57qPdSjc1cW+WuDnZc0skt02FBRJ7VUVKUgeKPFGiaXgpMjFDtJYrztqU+lZ8qNGF0zLZhhm/MvwELcIErI80J2g9d6W7qjZCbvsRY/iHwwku6UNzewJ0nl3rRgi1JUg57auxlly0qBUIIJt7VpdWLukZLiZotLC9EairSdWwGk7RYmTWd0+BuBT1E9sZUl3+YoXi0kkmZ6np361Sj8ndp0kfYHGpDiVKTKQqVJ2kdquqaZcN0oySOgZJinHb4VpSlyda1aY83rYRFMjlm/sX7mPNixY/70v2QcrDhkqViIccJ2nyxETtfpaNvbNllKHfZmWR56WPiJWzmjSTKQdwQnVYERHhpJ8uw2qR1LoCf023civO83RiEpSoqGkzYxPZVoIq3qnOkwV9Ma5i6MRlvERYxCS4hSwgwQooKiQbaVaRAuD173rYmlUl0crUZMkW4TXR17hzH4PEjx/CbDsAKKkpKhvYKi4o1lhL3UKjmyOO1N18DV3GoWtKARzMDtH70jJUmkU00rYwa2q1x0CLOJbNFQupN47c4oJvgOCt0ck4sYdcW2sSoEaY6GlSe1bmdf6ZmxwuD7NDwxg3UtKS4kGRaa4er1EZSW1mrUbW7RiOIckfZWpakeUmZFdrSarFOKinyYnYlbeitriRM8XiL1aRLGOU8SP4ZQKFkDpypsMko9CMmGE+zc4f7VVaRqbBPMzT/AMT+Rlej/MucfKhvRvoFdjPhfJ/FVrV8KTt1P7VytfqnijsXbGpeTfsJgDaOUUvR48kMfvd2JyNN8AeaY8MoKiD29aKWdY+BuDTvLKkcV4ixhfW5qvqJF/nEekUiG6T3HqPRxY8DjPpIX5gw14GrT/pxKSSnUEkSklJkA9Re9TG5xy0zzT1eRR2xb2m84Xz5teHR93bSy2d208lCxCjuo9zc0GXeptSZzcjlutmow2NMetHB0FF2HYTEkiDT4StUNDNVqbdLgokRairiyWeRVVfZYNj2pSf82pGaHHAzHKmZdznFITs1nHvtDWtT/hJ+BPm+av2roaWqsDLJ8I03DWILOEaQfiAlU8pk/LcVl1Oba2ogZcvCQNxFig4kar3kesftWXT3ubZt+kt+o6+DOLZMgVtTO/JqK3MYP5EtoIKiNS4gC8E7Anrehc03tOPk+qVKsa/dnUeEA60yGwAE/wBYiVH8UmBt/blWuPtW0warUYp+9W2zP8S4tPilvxQsnzTJMdQDAmP2rDqO/wAjqfTNVCa21Uvj5EHiBEXBvHytees0ikdnl9nzmJkWMkAki/zvzqlGybaFWLUFGVcxAtMG9oHyrdg+2jl67Et4SMeUsFAUdKbxMAGxMdT3pjfFCVix4lufCJ5DxU+w6lYUFz5QlcnykgkJMyDal7K5QOXBhyxT6vo7jw5mwxTIcA0mdKkzMKEGx5iCD86jOLlxPHLaMMSkFJmPn+VBJ8AIwIwITiC0YhUlJ6cxHes+eaWNpj4RbkpIcYbAlBiZry043KkdN5E0LuI8SlKTqGoc60aSL3qge0cezFaFOKKBCSbCvX4rUVYvaCKFNBoiO9QlMkWqICzu2TcL2CnjaJ0D9TXP1X1aMbWMyxh8mmYw7baYSnSOcCuT+L9SSnNN0Ht8Hq8SALEjoLVqX1WDpKy1p3YmzhK3WilRtuB35bVU88pdmrC44siaOQ50hSHFJXrAtCkiSBzjl9a24JcKzq6qfrYtuNXf5il3EFTTyRMEczJknfb9aNqPqKRxVp8sE4y6LuC8d4DoaUYS7YTsHPw+48vzFFnjvja8CdRpksV+TrOV4nkaxxZzE6HreJSLVoUqQ5Brb003ddBF61xTJsiPVGKt+3ghERFCo2izM5kxClRblWJ8NmyDtHM8TglIdV4kKUCRIvI6mdjfblUebatsQcsm3wH8NZYcZiQi6W0jW5Bg6doB6kn86rHj3O2ZpRk3bDM+4PKMUEoSr7tEhZMnUd0mDyMchTaUXwdHRTjiTkuzNZ/kTmHOop1N/wBQ5crgdN6YkdV6mObG43THvCGRv5g4C55cM3Go7FZ3CR+ZqQx2zgzj6crOoZ2z4OFUGEpCkp8iTtYbDvExWjM1CHAqO6UjlWKxAc0q0gLiJCQDFpHvvXJnllM9D9Px17peehBnLSlTBuTJ70zFNXbN2swZMuLbjdAqZAEkk2BPc0zhvgZBvFCKm7fX7nym1GRebkR16fOm45pMTqVu7KEKBTfeDPexp5mfPDA0fEk9FAxVCsuNOn8M659m+cEoWkHZVx30j+1Z5JpnK1jTmbDHY8kRIH70pqTdMx9dCF/+aNQstJlPqP0NR4lKNMZjyOLGbWPC0BRsYuO/OuBmxqM/0OhHlGP4lzAecVr0uBylYVnNlbmvQK6DIOUSbKaRVRAs+1UQB+lUPkG/zrwilKM/d+5TgmuC5WMB25VrlqoN7l4FrC12ercESImLGJvymg9SLkn/AKK2y6Mt9xxalKU4/c7JSnSgHkYNz8662DE3HhV+oDjX3MlguH0JEufzF7kkC57DYV0seGK5ZUcko8IQcV8KDEq8RtWhaUxp0yCBJvG29Iz6mOOS/M2Y8sow2s5nnuTrTZQKVg2M2jlpMbzWnBqINcHKz71O2a7g7iXxUhtww+kQZ/3APxJ6mNxSM+LY90ev9GeUb5RvcG9qIM7b0EXZUZDIYrzgDai38jE+Bkh3nT1PmyWWtuapinxe92WRS5IttQ34RYpzIJkyYsJm0es1lzJKRpxt0c+4izLDoVJfBOoDSCDcmOVJhjcpWjYpUqaNjwPh2m0rWNIWqByB0i+/qa2QlGKZmypsN4kcUpIS2NRJvEWHesefPCPbDw4wd/hxT7ISt1TaiNkgG/8Aynesz16TpclSTvg8wPD2JwpT4TyTcFYgpB/qhNwe21NyayWN/qLaU+Rvj3FqTpUiJsVb/IdKCeteRVKlZeOFM5Zn2EKXwU+VKVKmQbk7/lQwklFo9DpsUpbJX14FzmHWvzJFgfy/Ojg6OhPNCHtYAG0lWhRhW+nnI7fKn26sXOWOVK/zJ4fBrKiqdKRF+n9R9qKGSNoyavJJWl56Fq8OpAgIMKSpbaiPibM+b00pJ7Qa2rJF2IXIueSU2UCDYwRFjtY8qiafRcnwdE4AOhieqpP5X9qTNOzhax3kNml8GgsRFnyoog6BtKgTF5rnazSyyS3RNWLIoqmc5zor+8LCgqJtIrXp4bMatcmhNPoXu4S/StkOURzo8ThBTFFgvIiKsGKKmDuRScKmpyVZ3L7yfnXz1tvlm/00SS9JqpdcFOI6bhKQozPp+leh0S0+KKlLmRz5XKVIg64CJrq+qmrAeOnQsexB2QnUevL3rDl+oxjxHljo4PLIt4Od1C8agPrHWuXlzep7m+g264SKs1ytt1Ib0jTcmwJO9jPrQ4s7cqiJlj4tnIuLuCXsM4XGNaQDqFtu4Ir0en1Nx25UY3BXwabgbPk4hEOrS28mElP9RvKh02270GTGscvy8CJ4X2jbpARcqB6D96VOSiuGCotdnuHx4POrjK0Du5LXcRpSYUEyaYpUux0OWI8dxzhsOdAPiOqUEwPhSSQJcUNo3tetGOdo149Fkye6qQDnnCWMxZJXiSAd0tp0iOQBJNFHCr3PlhKUYqkKm/s/Zw+nxAlwqOkrcM3PT+mk6qeWKTi6LlJdpmhcyVxKm0eVLe64MkgDZJiRePrXL1OpcI01z4ZowSV2aXBMCyikW9gY5Vx55Gkm2XN+Ata7yPlSt7ttPkFR45PS+TE02Wonlat8lemkerfg32/zapOa3c9P/giha4FucoDqFJNwf8n1oXqZwl7XwaMFwafkzOHyTQI1G3UT85rfDXtLlGjJPc7EzPCay4pzSFkmyugFgB0sK1PWXFLwJSUZOT7CDw8t0KQs+GgfFNysbkCDbp71S1McfKLbbNbkWXttISlSEqCQEiRMJFwPqayx1fubnzYrIn4YxzDKWcR/qNtrG/mSDHpNxVLLOLcsboSpOPApRwq20klpRCDMoMRvuI2I257Vqhr5wgpz5T/kzzwqcu+RcYbJSqFd52729a6ODNHJDcjLOMscqZIYnpy3B/zatFp9BRkWtrBuKFjUTzHKg40SSiYJEiT2vRRdA76ZzrMkhO9q1wpoemKvvaBzNGqLdn33tH/KrtFUwptpBAMmjUUA5M6q21zkmfoa+dyqjtOYflWE80uTAPlHX1osTxxmt5n1GR7agOSqTHM7A3rWp3KvL8Pkw1SIYvDIT51XgfDsD6jnWnUJYY7pSv4QWOcp+1fyIg6tUkCxrk2/LN+2K4ZX4hGlWowLEVblcWitqsOYdvP50OKThJSXYqcbVEcX/M8qrpO4H9q2z1uafHgQsMVyZbNOBMOVl5lHhuEbgqAnrpmK0Q+oZFHZJ2hc4X0ZjG457Dx95QpGkwlUSOgIUPTnW7HGOTjG7M04XyyTPFJSNUgjqATRenO6BWBS6Fee8buOo0oRpkEa5Mx/xTyPeteLT+ZM1xwxwR3z/gTZVh0r+IxNienenyaTo7Wlm8uJTo77wzmIeZRJGsJAVBm4sabilao4mqwvHN/ApzvJnVYjW64FMmAAbadoQBsQowJ3rBqsct25vgzwjukrHOWp8utwkkyEgiPLNtq85qdRFTe7mjfJVxAZOAKSNMHttFMlp/VxKeN2/j4Fx9svcBunRBUIHOkSwyxNOcf1Hx9/ET3xUm4v3rPOUN3tRNsl2eKAidj+lHUNt9MibuhfjX9yNqUludjoIEW6o7ExzFM5QVJB2WtxztvTceSuEKyuyeIw6VGYE3H/ALq22wYycSzDoCYA5UCdyLk75Z5mOOU2gkJJJgCASJ/5HkKdDc+fAMMcXLkW4PHOqCkLEgE+brN/KOgmrmltobOEE9yMjjM2cafcZCCTJPK6VXBnl0+VdnSxXoracXWf3bYW0CQFxHYcv7WrSn5ERyBWGfMRPcftTU7RojIuxylLbOlRSSNxyoWhyqzk/E2IKHVJmYO/WtWnXA9y8ilvEE09lJ2NMJifIUwn1O9Xu4I4W7KkPrAiaqwtp+h04hK+Q/Kvn0slvlGjZKPTJvuAAEbbct6ubtXHoGMW20wlvEIidz1rTCeNK+2JlCV10LM3xkg3FZ8knknbNWDHRTlWK8nKxIv2NWpuD6CywtlHguOOK2SkR8ye3KiS38+S7jCIFmCXkSkKFhJJ5CmLElKmRTi1Yj4c41w6/KpcKm02n33NadT9OzY+UuCrU+jas4xCk6goEdf82rBG06kKlBguPbZdQrWmQRzFrfnWzAo/cm0xUsb6Of8AEHCLQSpaSpJAKggWiORBrq4dW+ObsXDHskZVjLC4be9/zitrzKJtlPFmW1j/AAfDbgEhMgCbcqU5uStG/HnxwSiuB/kOIOFcTJVpI83Y9xQY8yiyajEtRB12bvGhGIQkE+WUrkHfSZAB6EgbUv6lrIwxVfL6OFHDJS5CtSTAm45eleXqM+b5H1JcnjDoE79SP2rbpNR6dwok4tkMQgLAGqQdwabqGnBe62Xjk4vooW6lIgRXMYxJvlgxe1Wmrqw6oqd0k6aJccItN9nzbQQIIImm065QLluZBWOITpSnUpRhNwL9+1VijfDL2c2w/DYbQNyVQNV59u1NyQSdR/cW57v0CcI2Cr/N6mkxqeTa2BklUTwuiNKtryNqPCtuTZICXW5GYy15LZMqJTqVv0PP60c0t3HRqlco/mJ+I3GSuW/jJHmE7dCdjWvSb+vBzdZGKVtclGFxQi5uNu9dBNUctjDL8zQoqbWrwz00+Y9gTt0pilXDCTfaG5QAYkQoSDO/Y96ZF2x0MjfZzT7TeHVIP3hsSjZwD8J5K9OVa8HHBoWSzBsrvT2Miw5pfSls0ILDxoQz9CYYhRMBI79J6V4ybpu4pMK+LsbpwrQRtI5z+laoY9PHFu/kzPJkchFjmFp/0zA6b1y+EzoY5Rl9xQ7hQpIVuQP8t1o6aXHRFkp0UYdpSRDYkkkmT1k2q738MKTT5YyLoQmCYO9MitpnlyzM8STiElAUQFeVUbkbwK0YMm2e9rotJRRhMVwM6g6kCUEjQOd+vSuuvqcHwwIWbThfh11tGlxSnFckz5U/PeuRqdTHLP8Apx/7NDltXLNPhMhKSC64VgEFKAICSOp3VS5Pakq5ESzJ/ai3NMpbf8qgI596CEnF+1grhEsLlzSUBIbSkAfDApUss3J7mX10BYnBoaKiib3ImR/49PSteHWSjSYUI2BZjw8X20uNLCFqEKJGoaewmJ7056tXbXA7Fn9OTTCcty04ZgNmFwSSoGConnHLpHaufqJrLPcv4JPL6k9xQ5jSj4R5huCLx3paxeGMUb7PRnFhAMncT0o9jXTK9I9fx6liBY9ZqvFMpQSZQ226b6qnsDcorwWttuAyoEjt9KuMFLoCUo1wEJwrt1xoA2nf2pjwyh7nwL9SH29kUYhS945ixvQX5KcVHoQZ+wvwFqQVeIn4CneZG1aNLKPqpS6NEHfB7k3EOKQD98bUEqA0uJQbHooJnetOfBj7wvn4sGeKD+w2WXr8qSDJ69e9YcUaaku0zHk8pgWMV4pWLwfLI+t6Nze5y8suCUUhbi8iEfHA/XvRwYxZq8EGMhABlWokQfSp6jvhlZJRkqaM1nuFGHIgkpjnvPSulpc3rcPs42p0/p8roT4oqKtW6bX5g+tdBRVGVDrLs4UISVBURB5jt2NLpxfAaI8Vcb4cpW0QVKKSlSfiuRHmO1bIKb5H4oM5KhNa7NKQW0aBj4su8ShoZZ3jBOKA1NnUk3KeYjp0rzT25FWXn8/KKcXH7Rzg8x1pHI3tblvWfJpJJXF3EHcr57AnM4bKimbg/X1msqxurZoUXQI/jYiJv+Xaqjjkw0l5CcEQojlY2/KakYc0VKVIKxuBQtMH32pm2URSnyc3zvNX8C+NSPFamUGYnsSLahXW0+nx6jHw6YMptPk3mUPtvsoebTpDqdUdFHcEciIrDq8WyVP9GXjkFNKIMCSRG1q58Iyl9vgdKmrGS3wJqSzO+BCgJ8fmARfVFBGMpGmGOxUnNyTCStwqNgBO/IU/0G++BjgkuRnmGQrdbKS+tpRFygJJHvQ488MM+Y2Z1l+ELsF97woSzoW+An/USAEkTEqk2Pa9Pmsea8kXtXwE5QfLPcXjMQL+ApIB5n9qSsONf5DY7H5LcLlTr6A4dIUdh27nnWmOFyXt/wCRc88YPaRbwpE6kiQYINZsicHTC3p9FCcIvUqwCfwm8+hG3zopODivktTfkKaXosUk9xM+1Jqy3yGs5gkbE+1XCUsbtCp4m+z7F44OeUkgn2NNyZXkVsCGLZyAow5OyhHXnQtpIduCGWRt8R6/vSW/KKsMxF2ykgW/zbnTYZP+BS4laM+p5xqySCOh5VqlBVuvsY9suynFZoGtBVr0mxSkj1nrV4se+0yKDl0GNZ00uyFkCQIIi3ainjcOhfozT5Rc8tlsXWUjfc3+tIUd0qRa3MAaLWIJSBKQDJUN+m9OjjnDlC8jVe4W5/g04do+H4aSBOnSnlfc12dJqszahKNr5o52XDj7ic4zTNVLVKfICBq0nc9Z3rq+nHuhUIpASsGCDBHrVb2malVC5IinEXAUi9AOTLAiqsKjtWXuhLidKiJMA2/Lp615xQW5UxzuuRjjcwYcspOlQ/EmIJ6kcjV6jIu4rn8umLhjfliVzLSTKFJUPX9KStQmqmhrg10OsseZQiHCQ5z1T7BW0dprbix4Zw4ZmyPJd+AnMGAkl5lRVYeURBgcuhq8mij3AGGZ1tkYrMOKX1FQnRyi8/Sgjoo9yHKS8GdzTGLeASsyBsK048UcXMSPns7DkDDYZQUJ0p0p0p5ARb51wcsm27fbLlxwL+JMSGfMTc/Ln/ekYYScmh8GnEGwWYF9KENwkqspZOqw5gdTFMy4lH7kRUrYyHCrRupbildSQR7RVb2uOgPxMhrhMIhhMIHcnqRalTk+0KcnkfJYFg71lT3PlE2tdFeIxICTFquWRyW0OGNt2xNiMxmB3ooQbfJq9KkNstcmQT8MWEdO1q6+mly3Lwc/Mq6B85y/X/MSSFAXA5j96LUQjlW5d0XhyuL2sFLGiEKVMpBkd65mXHsdXdmlS3cpHhSsGwB7kkUKg1yFcWVYhK9IgIBO8kx+VXFK+S00UYfAFVtWqegA9qOuaiSWSg5nCNJEqV8iTb1inxxQ43SQmWSb6R6twFMtEXHlPKdrjeKTkxKMu+C03/kAYlh1Df8ANWFqP9AKAJjZMk/Wmyxw3e1V+rL9RN8CVeVKUnzPLTtMHr178q0Qko+ET1lfR5l+Cw7hUFLWopgQ4I5T5VReryucUnHiyvWfgvTlyGnNUDRsIgmf+u/ziqjDJljaZJajimCuZywtxSVNEJT/ALigmCeemL29KZHRZoxUovvx8APIvIlx/EWlwpYVCYNyI9uvraujhxyUPckZpRT5Mpm2MLu+o9STW7FGuzPKSfSFQbSYA351pbFovx7x0oQABa55n1qopPkauBUTenBphDVAx0eiz51AjsLDYChItNeXj2bGuAbMcMQek397ipKO1gRaB2MUts32qnBBbrGeEznWYIFLlja6JSGAxaEDyhSFc9JgfMbVI5s2PpgelGQjzzKRiD4nikLiLxcD/rWqOvf+aK9Db9pmjlCwrSb9wRWpamEl2U4teDpP8aTh20JSFOwkTpEx/wBj1rn5dI91xa5Fxe7vgxPFeeqfkFOkTKR0rTo9KsfL7G+KQt4WzDFh4IwqQ4syQg3HQkyRAE9a0anDhlG8nAHR2XImXdA8ZQU4B/MIEDV0SOn7VxMWFZMsnFVFfIOWSSSCw4FSDSUlK0yqa5B3sHIsazywJK0xsM1PlCrF4ZyIAJ7UEYqzUskQRWXuKQpIQqSkiQIuRYj51rwJqfXBWTKvkC4NaxrYCFtOJJV5ioWjqK6WWEov+m+GZMs4T5ZtzgVHdQjpH6zSXppvhszrJFAuKwJBB0pJ2nnHSseTDKHA+GRMgGY39qCUZUFuJKSD3FApUuS7AcQ8ho6pKRzp0EpO4FO6pnuGSFiQkmdovY85FXHTZH1FsGWVLyWv5c4kAobVa8bfnWv/APL1DSe1gfiY+WZzNziFKAUWWQCBLjgk/wDiiZHzmulg+kuK3ZmkKeoXUE2WYXGIaSJDKlASVqUsiegRpn3VTksGJ8VJ/wD3gU1kn3ZSviUgq/mBI6IbQPkkgz7mqnnbXtpfsEsPyZ/M8/M6WxpkTO6jO5J5c9qWlXK4GxivJm1sgrKybnqZ+lHue2g6sHxTKQSZk/5ajhJtg5F7eQDFtqUIE/L9a1QaXLMTJ4bAaUalCBMAnabTRtt9AXboEzN1K1EI2AF6bji0uRyFvh01Bl6G6poYmT8A1KLtHbPCivObEa94U9hEBSZkpIHynoeUGnywKMl3yhKm5IX43KCQVp8yRuRv7UGTTSXuXKLjkSdMz6hoVI5cqTHk0N2qL/vdwb96CULZS4PF4rVNgfzqttFp0C/eLwJ9Df8AvRKEfIW5jbDYlQ2EehP96Tkiik0MkeApMPN6jyItbvQwcor2sGSt8DHJMMxh1lxpCUkiJ5kSDH0FMayzrdLoTOnwaIZo2lJNp6VFuxxctvIrZudC85hPm5GuVOctzbNSgqoNw+JB2NTekBKDDWRNa8UIt2zPJ0EagK0xnCC57F02UYrElIkCgnnbfwHDGn2LHs6KIkWPOs34jJdGlaaL6JIzlC7TerzZOOAfQaLHV6xAMUMGpcMqqEmOxymV6Eecd6249LjkqVk3Nq2C4vEhaxqSkpi6VpET6GZrTj06wz3JX+oG7dGr/gLazXQNIMAbJQdA9k2p71Gpk6TS/QV6UEDYrNZTPhT6k/U1G8rXNv8AcrbCxBm+YLkkKCOci/te1aE5vtkW34Mpj8atZI1BUWuD71PTiubGRfHQthRUL8vl9aPhLgKglSDAA3O5pV+QkghnAIb8xueZP7Uuc5T4KjwUYpIIBTtNNx43FWxOXLftKkKIPoK0RM6jYpzbFqXCSTAJMcpO9vkK04kW0l0ANtnkDTaBsMwuWrWfhI7mjUSnlSNLlnDyfxUxYxT1D8Gja4bSQIbNN9L8hPrv5NhjuC8SkfyXwoDYKEH3vWB6LG3ZuWokijwsWmEv4c2t4iPMkjqQLg/5FHLT2UsyQH/EC0q09wREikvG4sY8sZIVZq42pZKBAN42jtWJ4Ns210x8J8KwFKYFj8jWLNCpcofGdnmm3w+1Z32Ms9GEG9FTord4DMOLQkj0NKkrKPnXev0okkU38BODx6LpKthPU2pjxxfIu2TwedtOq8PSdlEHa/e9XLHGMPcWnK+C/CYkoXFijaDXPliUlZochkca2k/FCugNZlgm+Ui91jLCZr3EVaU48C5Y0ws5kgiQoe9NdVfkWsdOhRnHESBIBn0q1jyZHdcDIQjHsUuY8OgJMi1XHTy3dBuajymCtrItqAg26+/Sun+FjKG0zes7tjjL8cQrzLB9KyT0Uoc9hPJGS4DMxwiFjX5rC+mJNHglGEqlaFNtrgy+KxjX4ELVG5WqPoBXWhHG11Yr3+T5nMFH/bgdUyfeapuuokcb8kHSpQNlDsTH0pE978MOMUgVrAGIHtvT8KckDOSvkDxOXqTYFJVzFqdLC2ilkQK9l6oEwm+9L9KSLWREV4ZSIIEmDcX9KDbT5YayWLFsOOnSAVczatGHFu6FZs23guwOUP8A4kx0mtP4Z+TK8sfAf/BFxtJ7Cr/DSrgv1o+Shrg4rOyiadDTzAlqEPcDwe4kAaJmtMMMl2ZZ5kzT4LhNATKxBp8ccfIh5H4KsbicFgwSpaR9T8hVuUIdhQxZcnSM+79qDAJCULI5GAPoaU9XA1r6dkrstw+BzDDiWMUvSLEEyAekK/Sh5GNBzXHGZMWebadA5zpPuDH0oXx4JRen7TsK4IxGGUnrGlY/Q1N8fILxvweJxGV4o/yypJPQLT+kUe3HIG8sQTMchQAfDdUPUTSp6XHIKOomhSjDOJG4UBz2NY8n07G+h0dXJEmMUvYpECs+TRRUaGR1DbtkvEPQCsE9LJPg0RzJi51twmx+tT09vaD3pnoylcTNDOaiuUWpWTwGHcbdQqJAMG42Nv1pU3GcGhsXQdmCF67GAO9ZsdJUG2AqavqvqHOnxnRVM+LDih8aveq3xvol0CLwjyfxH/7U1Ti+0TcmVtqcSb3+dOTVcAySYYziFjl9aF/qL2plzGJIvp3qthAhoKJ5+9aYRFSfwaHJHXk7glHciin9PWRXQuWZRL8RkTry9TaUhJ3JIrZg0coxES1EfIY1wu/sVpA7U96VvyK/ER8Is/8AhU3U4aU9BF9thfi2vBfhOGQ3N9U9aZi0ax9C56lzLGuEwfiIT/1rUoQS5B9ST6KneAWlbqUfWs8tNjk7GLLkighngxpIi9V+DxAvLkYXhuHGW7gD2rRCEI9IROUn2XnKmv6QacmKZ991bFtIA9KK2BYnzjiXB4RJLh0gcghR/IVfK7YUcbn0YbNftjaAIwzCl9FKISPbekS1EU6NcNA2rkzD579oWNxMhTnhpP4WxH/6pUtRN8I1Q0uKHfJmm8xXMk6j1VJPvSJRvs0Qy7eEXHMAd0CaD0xvrI//2Q=="/>
          <p:cNvSpPr txBox="1"/>
          <p:nvPr/>
        </p:nvSpPr>
        <p:spPr>
          <a:xfrm>
            <a:off x="30797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8" name="Shape 218" descr="http://1.bp.blogspot.com/-guB671pl758/UA2zUDMJqWI/AAAAAAAAHp0/1yd99mOl3rM/s1600/P1040994.JPG"/>
          <p:cNvPicPr preferRelativeResize="0"/>
          <p:nvPr/>
        </p:nvPicPr>
        <p:blipFill rotWithShape="1">
          <a:blip r:embed="rId5">
            <a:alphaModFix/>
          </a:blip>
          <a:srcRect/>
          <a:stretch/>
        </p:blipFill>
        <p:spPr>
          <a:xfrm>
            <a:off x="4343400" y="549275"/>
            <a:ext cx="2635249" cy="1976437"/>
          </a:xfrm>
          <a:prstGeom prst="rect">
            <a:avLst/>
          </a:prstGeom>
          <a:noFill/>
          <a:ln>
            <a:noFill/>
          </a:ln>
        </p:spPr>
      </p:pic>
      <p:pic>
        <p:nvPicPr>
          <p:cNvPr id="219" name="Shape 219" descr="http://img4-3.myrecipes.timeinc.net/i/recipes/ck/05/06/chicken-salsa-ck-1065509-l.jpg"/>
          <p:cNvPicPr preferRelativeResize="0"/>
          <p:nvPr/>
        </p:nvPicPr>
        <p:blipFill rotWithShape="1">
          <a:blip r:embed="rId6">
            <a:alphaModFix/>
          </a:blip>
          <a:srcRect/>
          <a:stretch/>
        </p:blipFill>
        <p:spPr>
          <a:xfrm>
            <a:off x="3524250" y="2895600"/>
            <a:ext cx="2136775" cy="2136775"/>
          </a:xfrm>
          <a:prstGeom prst="rect">
            <a:avLst/>
          </a:prstGeom>
          <a:noFill/>
          <a:ln>
            <a:noFill/>
          </a:ln>
        </p:spPr>
      </p:pic>
      <p:pic>
        <p:nvPicPr>
          <p:cNvPr id="220" name="Shape 220" descr="http://www.peanutbutterandpeppers.com/wp-content/uploads/2012/02/Penne-Pasta-and-Broccoli-012.jpg"/>
          <p:cNvPicPr preferRelativeResize="0"/>
          <p:nvPr/>
        </p:nvPicPr>
        <p:blipFill rotWithShape="1">
          <a:blip r:embed="rId7">
            <a:alphaModFix/>
          </a:blip>
          <a:srcRect/>
          <a:stretch/>
        </p:blipFill>
        <p:spPr>
          <a:xfrm>
            <a:off x="5768975" y="4800600"/>
            <a:ext cx="2809875" cy="1763711"/>
          </a:xfrm>
          <a:prstGeom prst="rect">
            <a:avLst/>
          </a:prstGeom>
          <a:noFill/>
          <a:ln>
            <a:noFill/>
          </a:ln>
        </p:spPr>
      </p:pic>
      <p:pic>
        <p:nvPicPr>
          <p:cNvPr id="221" name="Shape 221" descr="https://encrypted-tbn0.gstatic.com/images?q=tbn:ANd9GcRQZVmKWrhdoJ2Mm7ZRgcBBn_NQoSpsZHou5SefPqNZEKjIWGoiUg"/>
          <p:cNvPicPr preferRelativeResize="0"/>
          <p:nvPr/>
        </p:nvPicPr>
        <p:blipFill rotWithShape="1">
          <a:blip r:embed="rId8">
            <a:alphaModFix/>
          </a:blip>
          <a:srcRect/>
          <a:stretch/>
        </p:blipFill>
        <p:spPr>
          <a:xfrm>
            <a:off x="4037012" y="5081587"/>
            <a:ext cx="1111250" cy="1482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Dairy</a:t>
            </a:r>
          </a:p>
        </p:txBody>
      </p:sp>
      <p:sp>
        <p:nvSpPr>
          <p:cNvPr id="227" name="Shape 227"/>
          <p:cNvSpPr txBox="1">
            <a:spLocks noGrp="1"/>
          </p:cNvSpPr>
          <p:nvPr>
            <p:ph type="body" idx="1"/>
          </p:nvPr>
        </p:nvSpPr>
        <p:spPr>
          <a:xfrm>
            <a:off x="157161" y="1252537"/>
            <a:ext cx="1943100" cy="10382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Arial"/>
              <a:buNone/>
            </a:pPr>
            <a:r>
              <a:rPr lang="en-US" sz="3200" b="1" i="0" u="sng">
                <a:solidFill>
                  <a:srgbClr val="00B050"/>
                </a:solidFill>
                <a:latin typeface="Calibri"/>
                <a:ea typeface="Calibri"/>
                <a:cs typeface="Calibri"/>
                <a:sym typeface="Calibri"/>
              </a:rPr>
              <a:t>Milk</a:t>
            </a:r>
          </a:p>
        </p:txBody>
      </p:sp>
      <p:sp>
        <p:nvSpPr>
          <p:cNvPr id="228" name="Shape 228"/>
          <p:cNvSpPr txBox="1"/>
          <p:nvPr/>
        </p:nvSpPr>
        <p:spPr>
          <a:xfrm>
            <a:off x="381000" y="2209800"/>
            <a:ext cx="1833562"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Fat Free (Skim)</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Low Fat (1%)</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Reduced Fat (2%)</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Milk</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Flavored Milks: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-Chocolate </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-Strawberry</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Lactose-Free Milk</a:t>
            </a:r>
          </a:p>
        </p:txBody>
      </p:sp>
      <p:sp>
        <p:nvSpPr>
          <p:cNvPr id="229" name="Shape 229"/>
          <p:cNvSpPr txBox="1"/>
          <p:nvPr/>
        </p:nvSpPr>
        <p:spPr>
          <a:xfrm>
            <a:off x="2560636" y="2249486"/>
            <a:ext cx="2517774" cy="1477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Puddings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Ice Milk</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Frozen Yogurt</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Ice Cream</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0" name="Shape 230"/>
          <p:cNvSpPr txBox="1"/>
          <p:nvPr/>
        </p:nvSpPr>
        <p:spPr>
          <a:xfrm>
            <a:off x="4800600" y="1219200"/>
            <a:ext cx="1831975" cy="4708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3000" b="1" i="0" u="sng">
                <a:solidFill>
                  <a:srgbClr val="FF0000"/>
                </a:solidFill>
                <a:latin typeface="Calibri"/>
                <a:ea typeface="Calibri"/>
                <a:cs typeface="Calibri"/>
                <a:sym typeface="Calibri"/>
              </a:rPr>
              <a:t>Cheese</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1" i="0" u="sng">
                <a:solidFill>
                  <a:schemeClr val="dk1"/>
                </a:solidFill>
                <a:latin typeface="Calibri"/>
                <a:ea typeface="Calibri"/>
                <a:cs typeface="Calibri"/>
                <a:sym typeface="Calibri"/>
              </a:rPr>
              <a:t>Hard Natural</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-Cheddar</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-Mozzarella</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-Swiss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-Parmesan</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1" i="0" u="sng">
                <a:solidFill>
                  <a:schemeClr val="dk1"/>
                </a:solidFill>
                <a:latin typeface="Calibri"/>
                <a:ea typeface="Calibri"/>
                <a:cs typeface="Calibri"/>
                <a:sym typeface="Calibri"/>
              </a:rPr>
              <a:t>Soft Cheeses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-Ricotta</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-Cottage Cheese</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1" i="0" u="sng">
                <a:solidFill>
                  <a:schemeClr val="dk1"/>
                </a:solidFill>
                <a:latin typeface="Calibri"/>
                <a:ea typeface="Calibri"/>
                <a:cs typeface="Calibri"/>
                <a:sym typeface="Calibri"/>
              </a:rPr>
              <a:t>Processed:</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-American</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p>
        </p:txBody>
      </p:sp>
      <p:sp>
        <p:nvSpPr>
          <p:cNvPr id="231" name="Shape 231"/>
          <p:cNvSpPr txBox="1"/>
          <p:nvPr/>
        </p:nvSpPr>
        <p:spPr>
          <a:xfrm>
            <a:off x="6934200" y="1200150"/>
            <a:ext cx="1904999" cy="22161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7910"/>
              </a:buClr>
              <a:buSzPct val="25000"/>
              <a:buFont typeface="Calibri"/>
              <a:buNone/>
            </a:pPr>
            <a:r>
              <a:rPr lang="en-US" sz="3000" b="1" i="0" u="sng">
                <a:solidFill>
                  <a:srgbClr val="C07910"/>
                </a:solidFill>
                <a:latin typeface="Calibri"/>
                <a:ea typeface="Calibri"/>
                <a:cs typeface="Calibri"/>
                <a:sym typeface="Calibri"/>
              </a:rPr>
              <a:t>Yogurt</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Fat Free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Low Fat</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Reduced Fat</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Milk Yogurt</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2" name="Shape 232"/>
          <p:cNvSpPr txBox="1"/>
          <p:nvPr/>
        </p:nvSpPr>
        <p:spPr>
          <a:xfrm>
            <a:off x="2560636" y="1285875"/>
            <a:ext cx="1943100" cy="10382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0B0F0"/>
              </a:buClr>
              <a:buSzPct val="25000"/>
              <a:buFont typeface="Calibri"/>
              <a:buNone/>
            </a:pPr>
            <a:r>
              <a:rPr lang="en-US" sz="2700" b="1" i="0" u="sng">
                <a:solidFill>
                  <a:srgbClr val="00B0F0"/>
                </a:solidFill>
                <a:latin typeface="Calibri"/>
                <a:ea typeface="Calibri"/>
                <a:cs typeface="Calibri"/>
                <a:sym typeface="Calibri"/>
              </a:rPr>
              <a:t>Milk-Based Deserts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Why Dairy</a:t>
            </a:r>
          </a:p>
        </p:txBody>
      </p:sp>
      <p:sp>
        <p:nvSpPr>
          <p:cNvPr id="238" name="Shape 238"/>
          <p:cNvSpPr txBox="1">
            <a:spLocks noGrp="1"/>
          </p:cNvSpPr>
          <p:nvPr>
            <p:ph type="body" idx="1"/>
          </p:nvPr>
        </p:nvSpPr>
        <p:spPr>
          <a:xfrm>
            <a:off x="457200" y="1371600"/>
            <a:ext cx="4343400" cy="4572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200" b="0" i="0" u="sng">
                <a:solidFill>
                  <a:schemeClr val="dk1"/>
                </a:solidFill>
                <a:latin typeface="Calibri"/>
                <a:ea typeface="Calibri"/>
                <a:cs typeface="Calibri"/>
                <a:sym typeface="Calibri"/>
              </a:rPr>
              <a:t>Benefits</a:t>
            </a:r>
          </a:p>
          <a:p>
            <a:pPr marL="0" marR="0" lvl="0" indent="0" algn="l" rtl="0">
              <a:lnSpc>
                <a:spcPct val="9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 Intake of dairy products is linked to improved bone health, and may reduce the risk of osteoporosis.</a:t>
            </a:r>
          </a:p>
          <a:p>
            <a:pPr marL="0" marR="0" lvl="0" indent="0" algn="l" rtl="0">
              <a:lnSpc>
                <a:spcPct val="90000"/>
              </a:lnSpc>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Intake of dairy products is also associated with a reduced risk of cardiovascular disease and type 2 diabetes, and with lower blood pressure in adults.</a:t>
            </a:r>
          </a:p>
          <a:p>
            <a:pPr marL="0" marR="0" lvl="0" indent="0" algn="l" rtl="0">
              <a:lnSpc>
                <a:spcPct val="90000"/>
              </a:lnSpc>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Vitamin D functions in the body to maintain proper levels of calcium and phosphorous, thereby helping to build and maintain bones. </a:t>
            </a:r>
          </a:p>
          <a:p>
            <a:pPr marL="0" marR="0" lvl="0" indent="0" algn="l" rtl="0">
              <a:lnSpc>
                <a:spcPct val="90000"/>
              </a:lnSpc>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a:p>
            <a:pPr marL="342900" marR="0" lvl="0" indent="-342900" algn="l" rtl="0">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p:txBody>
      </p:sp>
      <p:sp>
        <p:nvSpPr>
          <p:cNvPr id="239" name="Shape 239"/>
          <p:cNvSpPr txBox="1"/>
          <p:nvPr/>
        </p:nvSpPr>
        <p:spPr>
          <a:xfrm>
            <a:off x="5410200" y="16002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0" name="Shape 240"/>
          <p:cNvSpPr txBox="1"/>
          <p:nvPr/>
        </p:nvSpPr>
        <p:spPr>
          <a:xfrm>
            <a:off x="5661025" y="15240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     </a:t>
            </a:r>
            <a:r>
              <a:rPr lang="en-US" sz="3200" b="0" i="0" u="sng">
                <a:solidFill>
                  <a:schemeClr val="dk1"/>
                </a:solidFill>
                <a:latin typeface="Calibri"/>
                <a:ea typeface="Calibri"/>
                <a:cs typeface="Calibri"/>
                <a:sym typeface="Calibri"/>
              </a:rPr>
              <a:t>How Much</a:t>
            </a:r>
          </a:p>
          <a:p>
            <a:pPr marL="0" marR="0" lvl="0" indent="0" algn="l" rtl="0">
              <a:lnSpc>
                <a:spcPct val="100000"/>
              </a:lnSpc>
              <a:spcBef>
                <a:spcPts val="640"/>
              </a:spcBef>
              <a:spcAft>
                <a:spcPts val="0"/>
              </a:spcAft>
              <a:buClr>
                <a:schemeClr val="dk1"/>
              </a:buClr>
              <a:buFont typeface="Calibri"/>
              <a:buNone/>
            </a:pPr>
            <a:endParaRPr sz="3200" b="0" i="0" u="sng">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100000"/>
              <a:buFont typeface="Calibri"/>
              <a:buChar char="-"/>
            </a:pPr>
            <a:r>
              <a:rPr lang="en-US" sz="1800" b="1" i="0" u="none">
                <a:solidFill>
                  <a:schemeClr val="dk1"/>
                </a:solidFill>
                <a:latin typeface="Calibri"/>
                <a:ea typeface="Calibri"/>
                <a:cs typeface="Calibri"/>
                <a:sym typeface="Calibri"/>
              </a:rPr>
              <a:t>Men</a:t>
            </a:r>
            <a:r>
              <a:rPr lang="en-US" sz="1800" b="0" i="0" u="none">
                <a:solidFill>
                  <a:schemeClr val="dk1"/>
                </a:solidFill>
                <a:latin typeface="Calibri"/>
                <a:ea typeface="Calibri"/>
                <a:cs typeface="Calibri"/>
                <a:sym typeface="Calibri"/>
              </a:rPr>
              <a:t>: (</a:t>
            </a:r>
            <a:r>
              <a:rPr lang="en-US" sz="1400" b="0" i="0" u="none">
                <a:solidFill>
                  <a:schemeClr val="dk1"/>
                </a:solidFill>
                <a:latin typeface="Calibri"/>
                <a:ea typeface="Calibri"/>
                <a:cs typeface="Calibri"/>
                <a:sym typeface="Calibri"/>
              </a:rPr>
              <a:t>14-30 years old)</a:t>
            </a:r>
            <a:r>
              <a:rPr lang="en-US" sz="1800" b="0" i="0" u="none">
                <a:solidFill>
                  <a:schemeClr val="dk1"/>
                </a:solidFill>
                <a:latin typeface="Calibri"/>
                <a:ea typeface="Calibri"/>
                <a:cs typeface="Calibri"/>
                <a:sym typeface="Calibri"/>
              </a:rPr>
              <a:t>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sng">
                <a:solidFill>
                  <a:schemeClr val="dk1"/>
                </a:solidFill>
                <a:latin typeface="Calibri"/>
                <a:ea typeface="Calibri"/>
                <a:cs typeface="Calibri"/>
                <a:sym typeface="Calibri"/>
              </a:rPr>
              <a:t>3 cups</a:t>
            </a:r>
            <a:r>
              <a:rPr lang="en-US" sz="1800" b="1" i="0" u="none">
                <a:solidFill>
                  <a:schemeClr val="dk1"/>
                </a:solidFill>
                <a:latin typeface="Calibri"/>
                <a:ea typeface="Calibri"/>
                <a:cs typeface="Calibri"/>
                <a:sym typeface="Calibri"/>
              </a:rPr>
              <a:t> </a:t>
            </a:r>
            <a:r>
              <a:rPr lang="en-US" sz="1800" b="0" i="0" u="none">
                <a:solidFill>
                  <a:schemeClr val="dk1"/>
                </a:solidFill>
                <a:latin typeface="Calibri"/>
                <a:ea typeface="Calibri"/>
                <a:cs typeface="Calibri"/>
                <a:sym typeface="Calibri"/>
              </a:rPr>
              <a:t>per day</a:t>
            </a:r>
          </a:p>
          <a:p>
            <a:pPr marL="0" marR="0" lvl="0" indent="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none">
                <a:solidFill>
                  <a:schemeClr val="dk1"/>
                </a:solidFill>
                <a:latin typeface="Calibri"/>
                <a:ea typeface="Calibri"/>
                <a:cs typeface="Calibri"/>
                <a:sym typeface="Calibri"/>
              </a:rPr>
              <a:t>Women</a:t>
            </a:r>
            <a:r>
              <a:rPr lang="en-US" sz="1800" b="0" i="0" u="none">
                <a:solidFill>
                  <a:schemeClr val="dk1"/>
                </a:solidFill>
                <a:latin typeface="Calibri"/>
                <a:ea typeface="Calibri"/>
                <a:cs typeface="Calibri"/>
                <a:sym typeface="Calibri"/>
              </a:rPr>
              <a:t> (</a:t>
            </a:r>
            <a:r>
              <a:rPr lang="en-US" sz="1400" b="0" i="0" u="none">
                <a:solidFill>
                  <a:schemeClr val="dk1"/>
                </a:solidFill>
                <a:latin typeface="Calibri"/>
                <a:ea typeface="Calibri"/>
                <a:cs typeface="Calibri"/>
                <a:sym typeface="Calibri"/>
              </a:rPr>
              <a:t>14-30 years old)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sng">
                <a:solidFill>
                  <a:schemeClr val="dk1"/>
                </a:solidFill>
                <a:latin typeface="Calibri"/>
                <a:ea typeface="Calibri"/>
                <a:cs typeface="Calibri"/>
                <a:sym typeface="Calibri"/>
              </a:rPr>
              <a:t>3 cups </a:t>
            </a:r>
            <a:r>
              <a:rPr lang="en-US" sz="1800" b="0" i="0" u="none">
                <a:solidFill>
                  <a:schemeClr val="dk1"/>
                </a:solidFill>
                <a:latin typeface="Calibri"/>
                <a:ea typeface="Calibri"/>
                <a:cs typeface="Calibri"/>
                <a:sym typeface="Calibri"/>
              </a:rPr>
              <a:t>per day</a:t>
            </a:r>
          </a:p>
          <a:p>
            <a:pPr marL="0" marR="0" lvl="0" indent="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800" b="0" i="0" u="sng">
                <a:solidFill>
                  <a:schemeClr val="hlink"/>
                </a:solidFill>
                <a:latin typeface="Calibri"/>
                <a:ea typeface="Calibri"/>
                <a:cs typeface="Calibri"/>
                <a:sym typeface="Calibri"/>
                <a:hlinkClick r:id="rId4"/>
              </a:rPr>
              <a:t>*See what 3 cups looks like: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sng" strike="noStrike" cap="none">
                <a:solidFill>
                  <a:schemeClr val="dk1"/>
                </a:solidFill>
                <a:latin typeface="Calibri"/>
                <a:ea typeface="Calibri"/>
                <a:cs typeface="Calibri"/>
                <a:sym typeface="Calibri"/>
              </a:rPr>
              <a:t>Healthy Suggestions</a:t>
            </a:r>
          </a:p>
        </p:txBody>
      </p:sp>
      <p:sp>
        <p:nvSpPr>
          <p:cNvPr id="246" name="Shape 246"/>
          <p:cNvSpPr txBox="1">
            <a:spLocks noGrp="1"/>
          </p:cNvSpPr>
          <p:nvPr>
            <p:ph type="body" idx="1"/>
          </p:nvPr>
        </p:nvSpPr>
        <p:spPr>
          <a:xfrm>
            <a:off x="457200" y="1435100"/>
            <a:ext cx="3008311" cy="469106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Make a dip using yogurt (for fruit or vegetables). </a:t>
            </a:r>
          </a:p>
          <a:p>
            <a:pPr marL="285750" marR="0" lvl="0" indent="-285750" algn="l" rtl="0">
              <a:lnSpc>
                <a:spcPct val="100000"/>
              </a:lnSpc>
              <a:spcBef>
                <a:spcPts val="360"/>
              </a:spcBef>
              <a:spcAft>
                <a:spcPts val="0"/>
              </a:spcAft>
              <a:buClr>
                <a:schemeClr val="dk1"/>
              </a:buClr>
              <a:buSzPct val="100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Using low fat or fat free milk, make chocolate or butterscotch pudding.</a:t>
            </a:r>
          </a:p>
          <a:p>
            <a:pPr marL="285750" marR="0" lvl="0" indent="-285750" algn="l" rtl="0">
              <a:lnSpc>
                <a:spcPct val="100000"/>
              </a:lnSpc>
              <a:spcBef>
                <a:spcPts val="360"/>
              </a:spcBef>
              <a:spcAft>
                <a:spcPts val="0"/>
              </a:spcAft>
              <a:buClr>
                <a:schemeClr val="dk1"/>
              </a:buClr>
              <a:buSzPct val="100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Fruit-yogurt smoothies</a:t>
            </a:r>
          </a:p>
          <a:p>
            <a:pPr marL="285750" marR="0" lvl="0" indent="-285750" algn="l" rtl="0">
              <a:lnSpc>
                <a:spcPct val="100000"/>
              </a:lnSpc>
              <a:spcBef>
                <a:spcPts val="360"/>
              </a:spcBef>
              <a:spcAft>
                <a:spcPts val="0"/>
              </a:spcAft>
              <a:buClr>
                <a:schemeClr val="dk1"/>
              </a:buClr>
              <a:buSzPct val="100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Top a baked potato with low fat yogurt</a:t>
            </a:r>
          </a:p>
          <a:p>
            <a:pPr marL="285750" marR="0" lvl="0" indent="-285750" algn="l" rtl="0">
              <a:lnSpc>
                <a:spcPct val="100000"/>
              </a:lnSpc>
              <a:spcBef>
                <a:spcPts val="360"/>
              </a:spcBef>
              <a:spcAft>
                <a:spcPts val="0"/>
              </a:spcAft>
              <a:buClr>
                <a:schemeClr val="dk1"/>
              </a:buClr>
              <a:buSzPct val="100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Sprinkle low fat cheese on top of soup, salad, eggs, or other food items. </a:t>
            </a:r>
          </a:p>
        </p:txBody>
      </p:sp>
      <p:pic>
        <p:nvPicPr>
          <p:cNvPr id="247" name="Shape 247" descr="http://recipegreat.com/images/cucumber-yogurt-dip-04.jpg"/>
          <p:cNvPicPr preferRelativeResize="0"/>
          <p:nvPr/>
        </p:nvPicPr>
        <p:blipFill rotWithShape="1">
          <a:blip r:embed="rId4">
            <a:alphaModFix/>
          </a:blip>
          <a:srcRect/>
          <a:stretch/>
        </p:blipFill>
        <p:spPr>
          <a:xfrm>
            <a:off x="6019800" y="533400"/>
            <a:ext cx="2666999" cy="2139950"/>
          </a:xfrm>
          <a:prstGeom prst="rect">
            <a:avLst/>
          </a:prstGeom>
          <a:noFill/>
          <a:ln>
            <a:noFill/>
          </a:ln>
        </p:spPr>
      </p:pic>
      <p:pic>
        <p:nvPicPr>
          <p:cNvPr id="248" name="Shape 248" descr="http://www.saveur.com/sites/saveur.com/files/images/2012-09/7-SAV150-96.Butterscotch-750x750.jpg"/>
          <p:cNvPicPr preferRelativeResize="0"/>
          <p:nvPr/>
        </p:nvPicPr>
        <p:blipFill rotWithShape="1">
          <a:blip r:embed="rId5">
            <a:alphaModFix/>
          </a:blip>
          <a:srcRect/>
          <a:stretch/>
        </p:blipFill>
        <p:spPr>
          <a:xfrm>
            <a:off x="4038600" y="1778000"/>
            <a:ext cx="1792286" cy="1792286"/>
          </a:xfrm>
          <a:prstGeom prst="rect">
            <a:avLst/>
          </a:prstGeom>
          <a:noFill/>
          <a:ln>
            <a:noFill/>
          </a:ln>
        </p:spPr>
      </p:pic>
      <p:pic>
        <p:nvPicPr>
          <p:cNvPr id="249" name="Shape 249" descr="http://www.thebittersideofsweet.com/wp-content/uploads/2013/05/Peach-Honey-Yogurt-Smoothie-2.png"/>
          <p:cNvPicPr preferRelativeResize="0"/>
          <p:nvPr/>
        </p:nvPicPr>
        <p:blipFill rotWithShape="1">
          <a:blip r:embed="rId6">
            <a:alphaModFix/>
          </a:blip>
          <a:srcRect/>
          <a:stretch/>
        </p:blipFill>
        <p:spPr>
          <a:xfrm>
            <a:off x="6400800" y="3124200"/>
            <a:ext cx="2520949" cy="1676399"/>
          </a:xfrm>
          <a:prstGeom prst="rect">
            <a:avLst/>
          </a:prstGeom>
          <a:noFill/>
          <a:ln>
            <a:noFill/>
          </a:ln>
        </p:spPr>
      </p:pic>
      <p:pic>
        <p:nvPicPr>
          <p:cNvPr id="250" name="Shape 250" descr="http://img4-3.myrecipes.timeinc.net/i/recipes/ay/11/05/baked-sweet-potato-ay-l.jpg"/>
          <p:cNvPicPr preferRelativeResize="0"/>
          <p:nvPr/>
        </p:nvPicPr>
        <p:blipFill rotWithShape="1">
          <a:blip r:embed="rId7">
            <a:alphaModFix/>
          </a:blip>
          <a:srcRect/>
          <a:stretch/>
        </p:blipFill>
        <p:spPr>
          <a:xfrm>
            <a:off x="3733800" y="3657600"/>
            <a:ext cx="1904999" cy="1904999"/>
          </a:xfrm>
          <a:prstGeom prst="rect">
            <a:avLst/>
          </a:prstGeom>
          <a:noFill/>
          <a:ln>
            <a:noFill/>
          </a:ln>
        </p:spPr>
      </p:pic>
      <p:sp>
        <p:nvSpPr>
          <p:cNvPr id="251" name="Shape 251" descr="data:image/jpeg;base64,/9j/4AAQSkZJRgABAQAAAQABAAD/2wCEAAkGBxQTEhUUExQWFBQWFxUYFhUXFxUWFRoWFRQWGBUUFBgYHCggGBwlHBQVITEhJSkrLi4uFx8zODMsNygtLisBCgoKDg0OGxAQGywkICYsLCwsLCwsLCwsLCwsLCwsLywsLCwsLCwsLCwsLCwsLCwsLCwsLCwsLCwsLCwsLCwsLP/AABEIALcBEwMBIgACEQEDEQH/xAAbAAABBQEBAAAAAAAAAAAAAAACAAEDBAUGB//EAD8QAAEDAgMFBQUFCAEFAQAAAAEAAhEDIRIxQQQFUWFxEyKBkaEGMrHB8EJigtHhBxQjUpKywvFyFTNDotIW/8QAGgEAAgMBAQAAAAAAAAAAAAAAAAECAwQFBv/EAC4RAAMAAgEEAAQEBgMAAAAAAAABAgMRIQQSMUEiUWFxFJGh8BMyM4HR8QWx4f/aAAwDAQACEQMRAD8A7gFSAqIIgqi0llMhDkQKABc1QPCsuKiqNSGQIghIThABo2FRI2lAiRM5DiTygBk0J06ABhMUUTldF+7u/lMdEAAkiFM8D5Im7M85NJ8E9BwRlMVcbu+ofswiG6anJHaxbRQlIK4/dVUaT0KrVqTm5ghHax7RG5IFC4oZSGSESo3BLEnJQBHKQKTgo5QAZKaUEpEoAKUsSAlKUAGXISUxKaUAEkgxJIA004KCUSYgpSaUGJOSkAYKCU4SJQMCoEIancUxN0gGTgpAK1su73uuBA5qSTYm9FeFa2bZS8xccyDC0aG6gLuM+iuZCBorJx/Mg7+Rnjcx/mv0Uzdzt1JKvNcSnKl2Ih3Mhp7M1oyy11Vhjgo4TsCloQZjglI4JQlCAGLksSUJQgB+0TVGBwgiUoShAzH2/c5zZ5LN/wCm1f5V1YcnLlBwmSVM5Q7pq8PVV6uyvbm0rsi9C4g5hLsQ+9nDlyEldTvDdTXiWiHeXmuY2qgWOIcq6lomq2REpsSYuQFyiSDKbEhBTFMAnlMCglPKBBSko0kAbDUUoGuTEoAlKYFDomc5ABEp3OQLQ2PYZu7yITSb8CbSKlGgXGw8dFqbPugfbv0V2m0NyCPHKuWNLyVO2KnQY3IBSY0ATqZAeU0J08IGJikhQVazWCXODRzMKhX9pKDcnFx4AH5qNUl5ZKYqvCNWE4C5TafbQD3af9R+QWbW9qq5MhzWjgB+apfUwi6ekyPzwd/CULgaXtJXlsvdhJicIE8QLQre+tsrMHeqkSbQQP8AaP4ya2gfTtNJs7KEoXm2zb4rF7WMrPJJAuZEnqpXe0u0Mc5pqElpIILW5jwUPxK9os/B16aPRE0LgW+1m0cj1Yr+ye2ZyqUx1aY9Cn+Kj3si+kyL5HXwmKyNk9p9nfbHhP3hHqtWnUa4S0gjiCCrYyxf8rKbx3H8y0IpiiKaFMgCCqu8tgFVuk8YVqE4KAOF23ZX0zDh46Kq5y9CrbO14ggHquc3r7OwMVMwNQTbqFVUfItV/M54OT4kNVhaYIg8EMqBMklIlRymlAiRJR4kyANoGyQchbZM4xY6pbANJxugBjoru7aGJxcRIaPMnJNc8A3otbv2SLmCdRwWjNoB81ADHHxzR0yNVqmdIzt7YLaziQMp8VL2juWcKNwjKCNOKdhsLiZvykfnCYFjERexHLRTArP2naG024nuDW63iDwjVc5vT2xbhLaQPDFr1AVd5JjyyzHiq38KNze3tFSoyB33/wArdOp0XJ7V7V13GzsAOjQPiVmvqTRe8D7TRJBJEyZ5ZRKg2wimQ5r7EAgXm44lc3Jlu+d8fQ6eLBjjhrb+pPX297vecepM+sqk7aMRhzgRyVnbaodQD3BvaYoxZFzeYFp58lnbKQXNxmGyJj1KzXbT8muIlrx4LAqgGI+MpCoQbnL7OWSg2qAZb7odDTaY4lWN2UA/tHPBLWMLoBgl2TGjqVFOm9Ik+2Vtmxs1d1bZXNaO/RdjER3mmZA5hRbRWq1AO2xAgS0QS6+RhWNg3cIio5tIOBDmYpf1xZcLQt3Z6ja1ItfjAZZr2nD7tg5paZOQPBbox018T9GDJlmX8K43+Ri7h2umHdpWl9QSS6CA2LNEcVV3q8Pq4m/+TvDWDwctPb9j7R2EYgJlzg45AXbncHSMlkb27P8AiMAawU2swEE4i8xLSSe8AJlFzUzr0OLmq7l5M+uajdbCxg2ngUT9tkANEHzBVXZqMmCbm4H5xPmjpUCXXY68wAb8LW4rE+5co3fD7L1HamlpxASM4+IR7NtjmDGx5ZBixg+U5Knu6lLnHCXYbcWhxyLuAzug26mabi0uDjYyMjIkROib2520R1PdpHY7r9snCBWGIfzCx8Rquv2PbWVW4qbg4evivGsZGXkVd3ZvWpRcHMdB4aFW4+qyY/PK/X+z/wAmfL0cXzPD/Q9fTLn9w+1VOtDXwx/oV0K6WLNGVblnKyYrxvVIEoS6bJOTBWlZx/tFsha4E9J+BPqsdxXoW37E2qwgjMZ6hcRvDYHUje4ykXvwPAqq59lsV6KYdCTihcm0UCQYckooSQBuONglVdMSkShA0URjPNoW3sQIpNge8SbEAiLT0/NYOO8arpXUoFMQDhb0IMeqsxcshfgRKNjlGTdPK1FBKczpIBHzWZvrfAoMBc3E82aBHni0CvurBrSXZAE+S8w3htLqtR9Rxkk2GcDQLL1WZ40kvLNfS4Flrb8IPbtufWqOe/M/0jooKedy0DwPlzUXakWj09FG9x4ADOFyLttnajGktI6HZNvaGv7NxZIwnFk4RmRcAyTksR2GQ3EQ3W+LyChY+DOXhJTlji2bm8TFpjLqovI6WhrGpezQ2kNfTDW1BLRAaRBPC8kEqrs+Hsqhe0gtFnAYiD95ugzE81uUqFFtBmKjNQtkkg3IMeGSyRt3YEuoktc8nu+8RH2SOZlXdmtOih22nMfv8jNG3hjPdxOMFtgDYGRxIk+iqHaxUcWk9ncE4RJI1BJW1vDeZxAVQ3GSCQIwtJIkkDnn4qlvzYAyoC+o7FEuYBDL5RB7qumUk9HFzZKpt09/v0SU8Ye3AMWLFElt2iMRBJtFrq2DWotwPqgh8gDEQcye8I1nnchDufd0VGlwkgt+6xt2uED7RmPLzuPeKlQ1CWSD3pjTlc56p6SWl5K+6mtbf5k25NjqAtqdo67S00w0ua1obPeM6SMui3GbrDcTnhru6Q1obJkzd2jj4BV2v7OmxzXWEy6JmSTAHHnfom/6nUaA2o4d6o5zXZY6cwGAfZcMYsc4haZSSWy6XS4RDX3O6syiaQ7IhpLrYXQ490QByPBVtl3Q6hWDqvuMBeX3wkQbfpC6LZNtJeGhtjIxAtsWC4icsh4qjvirUrbPHZgNxgODiA4AEEuABg9CVGsc/wA3s0xltfD6/wAmVs27toY/uPoteST3XAF4zuAL8VT26kapltMswz2hixOZdPBdYcOJ1NsB72AMdbtQAHQTrCy99tcyC1zn1CIc8QGtiJDm878+sqq8K7S7Hmbr6nPUa2Bpkd4+6Tw1MTI0VR7pPx+ihrOOK5xC0TwGSWMea57fpHSleyzTdqDBXa+xe/nOPZVHSPszoeC4INsdYR7DtRY8EG85qKpxSufK/UWTGskuX/o9wIQrN9n97Nr0wZ7wzHzV97uC72LLOSFUnncmNxTmgscLE3pUHZ1XG9oFoBJEDrcrWYFh+0ZIpOzzGfUKb8EV5OTLknOQkpKguFKSLAkmBr4rTzT5GULm2SYdFWMl2dmKpfL3ieDRc/BblI4iX2M2a6blunIZoN3bumhiae86b8piE7KkCIytpotOKdLZTkrYScFMHhEQriswPbDbCymKYMGpn/xGnj8lwpfppxyM+K6D2xqOdtBaCA1rWiSeU/Nc3WDAPfxu6QP1XH6q3Vv6cHb6OFONfXkLZ6hJjFrF8oSrUYcW6jMg+t0dDZalUfw24sES0RbnBPwCvNpmsWTTeHgQSCAHcPesDKyqG0a3aTA2aiKlF3ugsIMk94i1o4Sc1obt2/s29i5gqNNxhb3gDaYI+PBS7dt37s9zKbRit2mIAtNgZB55yrW1VaFcYqTSKrGzgaAA8RBtxbOfJaIUp6T+JGbI6a218LKzqrRiouqvAxAsbgMtIJPegwRPkQqW+d6NcHU6bBimC9kNJiwDrXkiTlotfdW2GkYLQ3AL0yRjc58uDiTnbylYu17KXuP8PCScZwtLRqXBpI7ziTny0yWjnRzuorntRhMYWPaaphodMkHIZaWvHmru+thL6rZ+3YEn7V4BMayAEdLZ3tqgVgKlMODX4SHObiAgui8Cx8F1e01qVKqxzmNM924uNccGxyiQNAFGJTlp8cmacbfw+znGbBW7EF1zkdIDpAxcxa6ibu+COyeWNLSHus6LXa7vZ5edlvPqdo9zA+KZdLjMOIBsxsaHj+i1937JTBwFrYsXCAZAjDpEWIVkwqfBKUl6OSr7cQxtOoRUY4d0tBlwa8iDPMLPpCpXqQxzKY7rW4r2ZoOcnL6Pfbxc1glzMYa52E4RDRpA0gNz5Lmdjq/u73BwbUx98lgkNfECLWNglfw/zPgvx4qtcE+6W1Gvh5LHD3nGm51R5MDEdALG/wAVp7HtbcODtgajXmYydeINsp4fNaH705tF9QNaABLLGHNscsxqPDVcpuuq6o8lz20yO8HYbXdJMAgXJzPBDtRpL2W48LqXv1+/kdFte1tp1AQAKoBa0OuXNMERry81Q9pAXUmPLAXuJl0kFowuJPddGTRAPFWNvLDShxFWoxwJioWEYtQ4Z3EgH5KPd1Sg2nUpOdibbMy+4E9492wsBOhTuk+G/I8c65Se0Yrd5tpin2QYWYRia5jS4OAhxcYkzcyD5LG2lzTUcW2aXHDOYBNp8FLvKk0VHCmS5sugnOJt+Xgo6hxYbAQ0NtrBJxO53zXMqm+NnViUuUvINR+gUMozwUZEKstR3v7O/ff0XdwvPv2dVP4rhxavQiup/wAf/Sf3ZxP+R/rf2QIWRv8ApSx3SROsXstYFUd5Nu2wh0gkm+UgNHh6LcYUcGUnBM4RbUW8kxCoLhsZTog1JMDZeYCjyP14InG4+rj9EtoyH1lceirJG37O7wwnsnGxPd5E6ePx6qzt9PC7keUR04rmyeFuHxaV1G1OJzByBNpF/gr8VeirIvZn3UgeQLJnxKTPitBSeZ+0+0PO01A63e9Ps+kLONjrPH/XxXS/tA2PC6nUjMFp6i4+J8lzVSlhAxTJ6QPzXC6iaWSvv/2eh6a5eOfsWdk217CcBInPSVfZvAAkkHG4RIIdBkEOjjmPFYoIGXqrWwvbPeBLSDcGCDxFwqZqk9Jl1RLW2ibZmPqP7zgP5nOIFtTdbuxxjLtmDsg1xsBIkl08wCYsFi0NjHZmoTLiT3TIkD7Xx8k1HbTTB7O0iDcz4Kcvsab/APSFJ2tL7fQm2ujiMjtD3RBJMtAkhhIb11yXU7NXp16bKTm3YyezxEOcA0AQREcYzsuZdRHZtitAdhcWu94EAg5c58CtDdlbsW4mDtCThDoLbxJaJzNldjy13c+DNkwR28ef37Nk7I2m0CkCASyWAYnglxkvLjllnoOYiHbxNHDVazE7uswgS2bB4JMG0mLJt276IfVZU7Om+xAcDH3sRGZgDNR74LKlRtJryQO87CIZTYGiBIuAP8olae+XPH20Zv4dKufvsj2/+BQpsZTFV5DBiu38R1vexyHRT7ro7WADgayHe6SHDAGkxMz70R1Kk23aKdZhghhM4HHFiLacd9twARDzfKLi8K3X21wDKTT3sN+80ui4D3Ei+U252KcqU97/ACKHFd29fmQ7ftW1PpuaGMHegkQe4B3jDswcuK5WtTfQIc4wHk96mQ4G4kQbahdUyaQNTtG4CP4kmYfgDZYWiDJAsQsHaqFOrhbTqzgxPEtBc5z4JJMj+Xgqs89y3vn7mzp67XrXHvgl2jfBOzOZxhrXGMQENxjhchyr7trksOFtEFhkFzdDnE2NwOeeio1q5Bwd0tAgEd3O5B45q5X2c4Jb3mAAktFgTnM3zPXJZnke9+dGtY1rXjYG07SXOeS5oLs8Jm0yfhqs521QOI9fRSOcMOUcOCqFvkqLyK34L4xuF5DLpugd6o3WiDOc8kExz6qHBMCoJTOcfBM46oWXQM7L9nw/jdGleily5D2F2HBTNQ5usOg1XUly63QQ5xbft7OD19qs3HrgIuVOrepPd7rc7k3kkHRunOykfV0kScpn5KnvjaOyom4L3kgQIzzPl8lt+pjRx1W5J5n4oCFKW/XzSIlUF5FCdSdmEkCNh4/Pys5DV0P1b9CpHZevnZyaLTwifCx9FAkRlunh82rrd27cyuzg6O834kclyVNl4428R7p8kDarmkEGCDII8nfmnN9oqnZ0u8NkgkgQNInhqqYbaQVpbt3h2zCDAe2zrWPBwHBUdrZhcRIz9VqmtoztaMT2l2Z9WlhgFwIc3qNPEErz3eFMh0ukGfdIgiOInovVwZsVz/tJuEVhIgVBkeP3Ty5rN1WB2tz5NnSdQoeq8HBzbSeOvqpWukQTl5dBCrvplri1wLSJBBzngnDlyHs7i0Wy8zmROkRb5KWlT7R0NBxcAbdbqnTqTmYz5+kq7se2lgcBaR70X6IX18Ea8fD5Cr7E5riAcQBiRK6HYN4Mbs7WuA/hEE6d7Ee8TPesT3R8FzdBgLgAcyLut1Cn3qwB5i15jTwU5pxupK7hXqa+5oN3e91R1QPhkOwOkGcw0G5tihp0uuidvE0B/EFLG62FtgC0ZuMcxbkeK5OtvF3Z910WDS0MAAaJNiLXJJ5+CzcRNyZlWfx1HM+Sp4Hk4rwjsdo2mj33Fxawuc5wIkPe5oacMmwgTP3tJIVfY9lB2YATRcWw2oTie5j3OGHBbSBJItdY9R1ItaO8LXgkzkQb+Ijkoq+1PeYaXYeAy9MlL+Pt8/oL8PpaW/8AX79nZbBRpYHU4a4QA9ohpcYBaBfOZBvY6rmt6UWB76lADswG4mEWBPdlhOkkZQoNneKOMw7E5rYxCGzYkcoORF0LN5vNI0obhIE2uYiD1kAovKnOnwGPC5ptclOpVBPdBAOkk+pT0dse2wcQ3ONJOefQKDWB6o3iFk5XKNnlaZLtFbFM5nPODFlE2Li/L6KWJQ4rmUttjS0WMMgiVCHSIKje5GxhcYAknQJaJDMdoFuezu5DVdicIYMzx5BWd0+z2Tqv9Oviuu2akQAGttoACQFswdK7e68GDqesUrtjyXaJDQGtEAWAVlknIE9EOzbA43JAHQyrNetTotkwPU9BqV10tI4re2AYptLnuIgSZj5Lj957Yaz8RsMgOA4eKm3rvF1Z3Bk2HPQu5FU2N/18QqrvfCLJnXLIsP180WD9R8lMB9fNLB9fL8lAkRdnynxTKYDlPNOmBokAgc/8h+YQk8dRJ+DvkUZp6Dn695vqEje5yt5OEO9VAZWqiIOpt4tyPklV9LO8DZylqUrc/wDJn5hRsPkL/hdmFFjH2baHU3BzcxY84yB6hdO1zazGvB7pucpFrg81yjmGI/D4i7Sp9h2t9My2wsSNC12c9CpRfaxVOzYfsxAJiWjjExGY4qtXC1dj3kx8fYMkFpyJ5FXX0GPiQtc1szudHnu/N0MrCfdfo75OXC7dsT6LsLxHDgehXuFbcjCZuBwBWdW9lQ6ZdI0BAI8VlzdLOR7XDNnT9Y8a0+UeM03w6cuBz/11UrHtuJMDLiV1+9/2fVAS5haBwv6D9Vzdf2drNyg8sisN4Lnyjox1OOvDK3704AhswYnztKP94c43vGp1jRVHMcww4Fp5pu1VDXo0ceTSdUnMAcAJgI6mGxZwvfXVUm1rKzslKbkw0ZlQSb4JtpchMpFwLhkMybeSZx4WR7XtmIBrYDR9SVA+oNOHrxSpJPgJba5LbNveBAdI4EBwjxUFWqCZaMM6DLwnRVTVKbtkctaYLSZae63zQB6h7WbZqR2zVHGQw+UBClsKpIiLjKVMEmAJ6ZrW3buF73d+QOABJXXbr3KxtmNM62utOPprr6GXN1UR9TlNg3C993d0cMyur3TuTCP4bL8bYvVb+x7tFveEZ2Eeq2NnpspjIDwAXQxdJMcs5mbrLvgzth3LF3HwI+a0gxlMTZo1OSyt4e0LQcNPvHKfsgxbqsHatofVJxkn7vLUAcQr3aXgzKW/Jt7w9oALUxiz7xy5xxXPV6zqhl7pPHTkRwCNjOPnz0PinwfP9Wqp02WKUiBtPlxt8R8wjwfD00d1UoZ8Bf4O+RRAefz4dCojIcHx9fyKZzR9Z2+YUxH18WlMRH5/McwmBCaXInmMuqZSG383hl4JJAXjnHOB5YmooGemfg73vIpRY8RbxZceikDR4H4PH5oAgLTBGv8AkzLzCiIAuMs/wuzHgVYb6x6ssfMQhLRlpMfhfl6qLGVXtzGoBHiy49Ciw3jT5O/Ioi055kCfFlj5hOafPiD0OR80iQ+Qv18WZ+is7LtT2WDjAOWYwuyN+BVcfG/iLOCkaJ6RH4Tl5H4Jba8AaNLfLh7zQc8rXC09m3q11rg29VzRy53/AKm5+YUrTYfVjl5GFNZaRB40zqpDslk7x3KHXbn6Jti2zIOzynmM5+K02Vj1WibVFLlo4vbfZxzpGCfUeq5/afZPMim4cYyXqtN7RPMzfnwR4mnQKNYoryiyM+SPDPGH+yxzl7erSfggHs7VIDQXdMJXs3ZNiIEcExpt1A8lV+Egv/G5DyH/APF7RaQRPT81dZ7AV5gkef6L1QxHJE1wQukxifXZfmeXD9nlUmJA5z+in2T9nrgTiIMcZgr0rtBxCRrN5KX4bF8iD6vM/Zymwex9JoE59BC26W4qQjuiRwsrbtpaMlA/a3aBXKJnwimruvLJhsbBcNCTiBwB4qo57jmVXr1Q0SU9kS1tO2Na2Sb6lc7t22PqGJhvDnpPEFHtD3PN7XgDgefGQogzy9Y18QqatstmdEDKUdOHLUeBRhmvrz0d0OSnFPznPnoehCfDy42/uaoEyEt5cbf3N+YThvyv8D8lIY+Bnlo7qMkJP+viPHNAho+ueo6FNHl8vzCIfXSbHqExHHx5cHBMAH/7/wDpRn65Hj0Kmv4g+vA8igI4c46DNh5hAEc/fw8uCSMA6QRoUkAW3uzP/F3l3XeiJoyH/Jn+TCmbfPIn0ePzT05jnDT4sMFIBg7Xo7/F4TVGacizxHeaVIR5Yv8A1f8AqhDfOB/Uy3wQBGePR3ycPT1SDdNPd8Ddp+SkdlOmf4XZqMsi2nu/NiQxNafHPxFnDyRYYPL/ABd+RRPBzGdj4ts7zCePIf2u1+uCjoY0a+Pi3PzCMMFxoP7XZfXJM3nnn4ix8wpAPLL8LsvIo0GwmA+Of4hn5hWaW0Fs6jP8Jz8lWYfP/JufmFO30F/wuzHr8ELa8A+TRpVw6eVijgLOpgj3TDsp6e7I1BFlZpbU0wHjATqPdkZjkrpv5lVT8iYtTFil7I5gghCWngrCBEaabs1IZ4IZPBPgAezSwIr8EuzcdEAAQhcVMaEXcYCgftTR/wBsYje5ysYPMob0CWwazsIl1hkOJOgCynNJOI3OYHAfaZ6K1UMyXGbZ/dNwRwhRP1vBz/EBIPiFVVbLJWiHAPCP/XQ+CYjpPz49CFIMxHGw6zib6FRyIztDb390uGE9bqBIYjy+Wo8ExByJ4X/tcjLhqQLnzA+BBCGRfk1xA5AXZ1BCNABqfrTvN+aAn0F+bdD1ClzMTmYm444SLcjOainK4FsXIEuIjoY+KYDfn5HQ9CnPLnb4t+aYwMr5iM7Xlp8rIXGNemeX2T1BsgB3edvEjh1Cje62fCSOH2ag+B6o3ReTEEyb2cATItcd0pjpEawNAYGJpnQ4ggCN0DMuadQBI8PikiAOhbGmKZHI9MkkAWsJy/5N9MTSjFXXjDvB1nDzgpJIAlI0P3m+Vx8k2LXo75O+SSSQABkW4Ej8L/1Sw2HMR+JmR9CkkgAh8e8PAX9ITsZ6W/C7LyKZJIYwPmL+LDDvMFSs4aZeDsviE6SQBMJnwnxbIPmEbTrwI/pd9HySSTAIWMfhPTNp8JUhP194fXokkkAmmJLSW/aEGLH3gRlqrNPaXiASHdRe+Rt5JJKSbQmiRu3O1YOFneWnRP8Av33DkTmNMwkkpK2R7UC7b+Df5Tno7XJQv2qoZuG3iwk3yN0ySO5sfaiCpf3iTPGTDheQgL+VzJ/EMx0KdJRGQvcM+HeH/E2cPX1QAekNJ1j7B6p0kDBc3SSC7mfeAtfOCIQYbWtaRBi2RbZJJAiLD1jqbtdcE8T1T1BnJMyATJz+yRyOoSSQAAuQQTMmJJMOEyByICjnhOVrn3QbtmdCbdUkkDBdwkkCIudfddHG5BTGbXJmbS6J+003uCAkkmIaxEmSAIMk/wDbdy0j5Jw3MG8HCfGIPWwTJIAjc9n2mknja/A+UJ0kkDP/2Q=="/>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2" name="Shape 252" descr="data:image/jpeg;base64,/9j/4AAQSkZJRgABAQAAAQABAAD/2wCEAAkGBxQTEhUUExQWFBQWFxUYFhUXFxUWFRoWFRQWGBUUFBgYHCggGBwlHBQVITEhJSkrLi4uFx8zODMsNygtLisBCgoKDg0OGxAQGywkICYsLCwsLCwsLCwsLCwsLCwsLywsLCwsLCwsLCwsLCwsLCwsLCwsLCwsLCwsLCwsLCwsLP/AABEIALcBEwMBIgACEQEDEQH/xAAbAAABBQEBAAAAAAAAAAAAAAACAAEDBAUGB//EAD8QAAEDAgMFBQUFCAEFAQAAAAEAAhEDIRIxQQQFUWFxEyKBkaEGMrHB8EJigtHhBxQjUpKywvFyFTNDotIW/8QAGgEAAgMBAQAAAAAAAAAAAAAAAAECAwQFBv/EAC4RAAMAAgEEAAQEBgMAAAAAAAABAgMRIQQSMUEiUWFxFJGh8BMyM4HR8QWx4f/aAAwDAQACEQMRAD8A7gFSAqIIgqi0llMhDkQKABc1QPCsuKiqNSGQIghIThABo2FRI2lAiRM5DiTygBk0J06ABhMUUTldF+7u/lMdEAAkiFM8D5Im7M85NJ8E9BwRlMVcbu+ofswiG6anJHaxbRQlIK4/dVUaT0KrVqTm5ghHax7RG5IFC4oZSGSESo3BLEnJQBHKQKTgo5QAZKaUEpEoAKUsSAlKUAGXISUxKaUAEkgxJIA004KCUSYgpSaUGJOSkAYKCU4SJQMCoEIancUxN0gGTgpAK1su73uuBA5qSTYm9FeFa2bZS8xccyDC0aG6gLuM+iuZCBorJx/Mg7+Rnjcx/mv0Uzdzt1JKvNcSnKl2Ih3Mhp7M1oyy11Vhjgo4TsCloQZjglI4JQlCAGLksSUJQgB+0TVGBwgiUoShAzH2/c5zZ5LN/wCm1f5V1YcnLlBwmSVM5Q7pq8PVV6uyvbm0rsi9C4g5hLsQ+9nDlyEldTvDdTXiWiHeXmuY2qgWOIcq6lomq2REpsSYuQFyiSDKbEhBTFMAnlMCglPKBBSko0kAbDUUoGuTEoAlKYFDomc5ABEp3OQLQ2PYZu7yITSb8CbSKlGgXGw8dFqbPugfbv0V2m0NyCPHKuWNLyVO2KnQY3IBSY0ATqZAeU0J08IGJikhQVazWCXODRzMKhX9pKDcnFx4AH5qNUl5ZKYqvCNWE4C5TafbQD3af9R+QWbW9qq5MhzWjgB+apfUwi6ekyPzwd/CULgaXtJXlsvdhJicIE8QLQre+tsrMHeqkSbQQP8AaP4ya2gfTtNJs7KEoXm2zb4rF7WMrPJJAuZEnqpXe0u0Mc5pqElpIILW5jwUPxK9os/B16aPRE0LgW+1m0cj1Yr+ye2ZyqUx1aY9Cn+Kj3si+kyL5HXwmKyNk9p9nfbHhP3hHqtWnUa4S0gjiCCrYyxf8rKbx3H8y0IpiiKaFMgCCqu8tgFVuk8YVqE4KAOF23ZX0zDh46Kq5y9CrbO14ggHquc3r7OwMVMwNQTbqFVUfItV/M54OT4kNVhaYIg8EMqBMklIlRymlAiRJR4kyANoGyQchbZM4xY6pbANJxugBjoru7aGJxcRIaPMnJNc8A3otbv2SLmCdRwWjNoB81ADHHxzR0yNVqmdIzt7YLaziQMp8VL2juWcKNwjKCNOKdhsLiZvykfnCYFjERexHLRTArP2naG024nuDW63iDwjVc5vT2xbhLaQPDFr1AVd5JjyyzHiq38KNze3tFSoyB33/wArdOp0XJ7V7V13GzsAOjQPiVmvqTRe8D7TRJBJEyZ5ZRKg2wimQ5r7EAgXm44lc3Jlu+d8fQ6eLBjjhrb+pPX297vecepM+sqk7aMRhzgRyVnbaodQD3BvaYoxZFzeYFp58lnbKQXNxmGyJj1KzXbT8muIlrx4LAqgGI+MpCoQbnL7OWSg2qAZb7odDTaY4lWN2UA/tHPBLWMLoBgl2TGjqVFOm9Ik+2Vtmxs1d1bZXNaO/RdjER3mmZA5hRbRWq1AO2xAgS0QS6+RhWNg3cIio5tIOBDmYpf1xZcLQt3Z6ja1ItfjAZZr2nD7tg5paZOQPBbox018T9GDJlmX8K43+Ri7h2umHdpWl9QSS6CA2LNEcVV3q8Pq4m/+TvDWDwctPb9j7R2EYgJlzg45AXbncHSMlkb27P8AiMAawU2swEE4i8xLSSe8AJlFzUzr0OLmq7l5M+uajdbCxg2ngUT9tkANEHzBVXZqMmCbm4H5xPmjpUCXXY68wAb8LW4rE+5co3fD7L1HamlpxASM4+IR7NtjmDGx5ZBixg+U5Knu6lLnHCXYbcWhxyLuAzug26mabi0uDjYyMjIkROib2520R1PdpHY7r9snCBWGIfzCx8Rquv2PbWVW4qbg4evivGsZGXkVd3ZvWpRcHMdB4aFW4+qyY/PK/X+z/wAmfL0cXzPD/Q9fTLn9w+1VOtDXwx/oV0K6WLNGVblnKyYrxvVIEoS6bJOTBWlZx/tFsha4E9J+BPqsdxXoW37E2qwgjMZ6hcRvDYHUje4ykXvwPAqq59lsV6KYdCTihcm0UCQYckooSQBuONglVdMSkShA0URjPNoW3sQIpNge8SbEAiLT0/NYOO8arpXUoFMQDhb0IMeqsxcshfgRKNjlGTdPK1FBKczpIBHzWZvrfAoMBc3E82aBHni0CvurBrSXZAE+S8w3htLqtR9Rxkk2GcDQLL1WZ40kvLNfS4Flrb8IPbtufWqOe/M/0jooKedy0DwPlzUXakWj09FG9x4ADOFyLttnajGktI6HZNvaGv7NxZIwnFk4RmRcAyTksR2GQ3EQ3W+LyChY+DOXhJTlji2bm8TFpjLqovI6WhrGpezQ2kNfTDW1BLRAaRBPC8kEqrs+Hsqhe0gtFnAYiD95ugzE81uUqFFtBmKjNQtkkg3IMeGSyRt3YEuoktc8nu+8RH2SOZlXdmtOih22nMfv8jNG3hjPdxOMFtgDYGRxIk+iqHaxUcWk9ncE4RJI1BJW1vDeZxAVQ3GSCQIwtJIkkDnn4qlvzYAyoC+o7FEuYBDL5RB7qumUk9HFzZKpt09/v0SU8Ye3AMWLFElt2iMRBJtFrq2DWotwPqgh8gDEQcye8I1nnchDufd0VGlwkgt+6xt2uED7RmPLzuPeKlQ1CWSD3pjTlc56p6SWl5K+6mtbf5k25NjqAtqdo67S00w0ua1obPeM6SMui3GbrDcTnhru6Q1obJkzd2jj4BV2v7OmxzXWEy6JmSTAHHnfom/6nUaA2o4d6o5zXZY6cwGAfZcMYsc4haZSSWy6XS4RDX3O6syiaQ7IhpLrYXQ490QByPBVtl3Q6hWDqvuMBeX3wkQbfpC6LZNtJeGhtjIxAtsWC4icsh4qjvirUrbPHZgNxgODiA4AEEuABg9CVGsc/wA3s0xltfD6/wAmVs27toY/uPoteST3XAF4zuAL8VT26kapltMswz2hixOZdPBdYcOJ1NsB72AMdbtQAHQTrCy99tcyC1zn1CIc8QGtiJDm878+sqq8K7S7Hmbr6nPUa2Bpkd4+6Tw1MTI0VR7pPx+ihrOOK5xC0TwGSWMea57fpHSleyzTdqDBXa+xe/nOPZVHSPszoeC4INsdYR7DtRY8EG85qKpxSufK/UWTGskuX/o9wIQrN9n97Nr0wZ7wzHzV97uC72LLOSFUnncmNxTmgscLE3pUHZ1XG9oFoBJEDrcrWYFh+0ZIpOzzGfUKb8EV5OTLknOQkpKguFKSLAkmBr4rTzT5GULm2SYdFWMl2dmKpfL3ieDRc/BblI4iX2M2a6blunIZoN3bumhiae86b8piE7KkCIytpotOKdLZTkrYScFMHhEQriswPbDbCymKYMGpn/xGnj8lwpfppxyM+K6D2xqOdtBaCA1rWiSeU/Nc3WDAPfxu6QP1XH6q3Vv6cHb6OFONfXkLZ6hJjFrF8oSrUYcW6jMg+t0dDZalUfw24sES0RbnBPwCvNpmsWTTeHgQSCAHcPesDKyqG0a3aTA2aiKlF3ugsIMk94i1o4Sc1obt2/s29i5gqNNxhb3gDaYI+PBS7dt37s9zKbRit2mIAtNgZB55yrW1VaFcYqTSKrGzgaAA8RBtxbOfJaIUp6T+JGbI6a218LKzqrRiouqvAxAsbgMtIJPegwRPkQqW+d6NcHU6bBimC9kNJiwDrXkiTlotfdW2GkYLQ3AL0yRjc58uDiTnbylYu17KXuP8PCScZwtLRqXBpI7ziTny0yWjnRzuorntRhMYWPaaphodMkHIZaWvHmru+thL6rZ+3YEn7V4BMayAEdLZ3tqgVgKlMODX4SHObiAgui8Cx8F1e01qVKqxzmNM924uNccGxyiQNAFGJTlp8cmacbfw+znGbBW7EF1zkdIDpAxcxa6ibu+COyeWNLSHus6LXa7vZ5edlvPqdo9zA+KZdLjMOIBsxsaHj+i1937JTBwFrYsXCAZAjDpEWIVkwqfBKUl6OSr7cQxtOoRUY4d0tBlwa8iDPMLPpCpXqQxzKY7rW4r2ZoOcnL6Pfbxc1glzMYa52E4RDRpA0gNz5Lmdjq/u73BwbUx98lgkNfECLWNglfw/zPgvx4qtcE+6W1Gvh5LHD3nGm51R5MDEdALG/wAVp7HtbcODtgajXmYydeINsp4fNaH705tF9QNaABLLGHNscsxqPDVcpuuq6o8lz20yO8HYbXdJMAgXJzPBDtRpL2W48LqXv1+/kdFte1tp1AQAKoBa0OuXNMERry81Q9pAXUmPLAXuJl0kFowuJPddGTRAPFWNvLDShxFWoxwJioWEYtQ4Z3EgH5KPd1Sg2nUpOdibbMy+4E9492wsBOhTuk+G/I8c65Se0Yrd5tpin2QYWYRia5jS4OAhxcYkzcyD5LG2lzTUcW2aXHDOYBNp8FLvKk0VHCmS5sugnOJt+Xgo6hxYbAQ0NtrBJxO53zXMqm+NnViUuUvINR+gUMozwUZEKstR3v7O/ff0XdwvPv2dVP4rhxavQiup/wAf/Sf3ZxP+R/rf2QIWRv8ApSx3SROsXstYFUd5Nu2wh0gkm+UgNHh6LcYUcGUnBM4RbUW8kxCoLhsZTog1JMDZeYCjyP14InG4+rj9EtoyH1lceirJG37O7wwnsnGxPd5E6ePx6qzt9PC7keUR04rmyeFuHxaV1G1OJzByBNpF/gr8VeirIvZn3UgeQLJnxKTPitBSeZ+0+0PO01A63e9Ps+kLONjrPH/XxXS/tA2PC6nUjMFp6i4+J8lzVSlhAxTJ6QPzXC6iaWSvv/2eh6a5eOfsWdk217CcBInPSVfZvAAkkHG4RIIdBkEOjjmPFYoIGXqrWwvbPeBLSDcGCDxFwqZqk9Jl1RLW2ibZmPqP7zgP5nOIFtTdbuxxjLtmDsg1xsBIkl08wCYsFi0NjHZmoTLiT3TIkD7Xx8k1HbTTB7O0iDcz4Kcvsab/APSFJ2tL7fQm2ujiMjtD3RBJMtAkhhIb11yXU7NXp16bKTm3YyezxEOcA0AQREcYzsuZdRHZtitAdhcWu94EAg5c58CtDdlbsW4mDtCThDoLbxJaJzNldjy13c+DNkwR28ef37Nk7I2m0CkCASyWAYnglxkvLjllnoOYiHbxNHDVazE7uswgS2bB4JMG0mLJt276IfVZU7Om+xAcDH3sRGZgDNR74LKlRtJryQO87CIZTYGiBIuAP8olae+XPH20Zv4dKufvsj2/+BQpsZTFV5DBiu38R1vexyHRT7ro7WADgayHe6SHDAGkxMz70R1Kk23aKdZhghhM4HHFiLacd9twARDzfKLi8K3X21wDKTT3sN+80ui4D3Ei+U252KcqU97/ACKHFd29fmQ7ftW1PpuaGMHegkQe4B3jDswcuK5WtTfQIc4wHk96mQ4G4kQbahdUyaQNTtG4CP4kmYfgDZYWiDJAsQsHaqFOrhbTqzgxPEtBc5z4JJMj+Xgqs89y3vn7mzp67XrXHvgl2jfBOzOZxhrXGMQENxjhchyr7trksOFtEFhkFzdDnE2NwOeeio1q5Bwd0tAgEd3O5B45q5X2c4Jb3mAAktFgTnM3zPXJZnke9+dGtY1rXjYG07SXOeS5oLs8Jm0yfhqs521QOI9fRSOcMOUcOCqFvkqLyK34L4xuF5DLpugd6o3WiDOc8kExz6qHBMCoJTOcfBM46oWXQM7L9nw/jdGleily5D2F2HBTNQ5usOg1XUly63QQ5xbft7OD19qs3HrgIuVOrepPd7rc7k3kkHRunOykfV0kScpn5KnvjaOyom4L3kgQIzzPl8lt+pjRx1W5J5n4oCFKW/XzSIlUF5FCdSdmEkCNh4/Pys5DV0P1b9CpHZevnZyaLTwifCx9FAkRlunh82rrd27cyuzg6O834kclyVNl4428R7p8kDarmkEGCDII8nfmnN9oqnZ0u8NkgkgQNInhqqYbaQVpbt3h2zCDAe2zrWPBwHBUdrZhcRIz9VqmtoztaMT2l2Z9WlhgFwIc3qNPEErz3eFMh0ukGfdIgiOInovVwZsVz/tJuEVhIgVBkeP3Ty5rN1WB2tz5NnSdQoeq8HBzbSeOvqpWukQTl5dBCrvplri1wLSJBBzngnDlyHs7i0Wy8zmROkRb5KWlT7R0NBxcAbdbqnTqTmYz5+kq7se2lgcBaR70X6IX18Ea8fD5Cr7E5riAcQBiRK6HYN4Mbs7WuA/hEE6d7Ee8TPesT3R8FzdBgLgAcyLut1Cn3qwB5i15jTwU5pxupK7hXqa+5oN3e91R1QPhkOwOkGcw0G5tihp0uuidvE0B/EFLG62FtgC0ZuMcxbkeK5OtvF3Z910WDS0MAAaJNiLXJJ5+CzcRNyZlWfx1HM+Sp4Hk4rwjsdo2mj33Fxawuc5wIkPe5oacMmwgTP3tJIVfY9lB2YATRcWw2oTie5j3OGHBbSBJItdY9R1ItaO8LXgkzkQb+Ijkoq+1PeYaXYeAy9MlL+Pt8/oL8PpaW/8AX79nZbBRpYHU4a4QA9ohpcYBaBfOZBvY6rmt6UWB76lADswG4mEWBPdlhOkkZQoNneKOMw7E5rYxCGzYkcoORF0LN5vNI0obhIE2uYiD1kAovKnOnwGPC5ptclOpVBPdBAOkk+pT0dse2wcQ3ONJOefQKDWB6o3iFk5XKNnlaZLtFbFM5nPODFlE2Li/L6KWJQ4rmUttjS0WMMgiVCHSIKje5GxhcYAknQJaJDMdoFuezu5DVdicIYMzx5BWd0+z2Tqv9Oviuu2akQAGttoACQFswdK7e68GDqesUrtjyXaJDQGtEAWAVlknIE9EOzbA43JAHQyrNetTotkwPU9BqV10tI4re2AYptLnuIgSZj5Lj957Yaz8RsMgOA4eKm3rvF1Z3Bk2HPQu5FU2N/18QqrvfCLJnXLIsP180WD9R8lMB9fNLB9fL8lAkRdnynxTKYDlPNOmBokAgc/8h+YQk8dRJ+DvkUZp6Dn695vqEje5yt5OEO9VAZWqiIOpt4tyPklV9LO8DZylqUrc/wDJn5hRsPkL/hdmFFjH2baHU3BzcxY84yB6hdO1zazGvB7pucpFrg81yjmGI/D4i7Sp9h2t9My2wsSNC12c9CpRfaxVOzYfsxAJiWjjExGY4qtXC1dj3kx8fYMkFpyJ5FXX0GPiQtc1szudHnu/N0MrCfdfo75OXC7dsT6LsLxHDgehXuFbcjCZuBwBWdW9lQ6ZdI0BAI8VlzdLOR7XDNnT9Y8a0+UeM03w6cuBz/11UrHtuJMDLiV1+9/2fVAS5haBwv6D9Vzdf2drNyg8sisN4Lnyjox1OOvDK3704AhswYnztKP94c43vGp1jRVHMcww4Fp5pu1VDXo0ceTSdUnMAcAJgI6mGxZwvfXVUm1rKzslKbkw0ZlQSb4JtpchMpFwLhkMybeSZx4WR7XtmIBrYDR9SVA+oNOHrxSpJPgJba5LbNveBAdI4EBwjxUFWqCZaMM6DLwnRVTVKbtkctaYLSZae63zQB6h7WbZqR2zVHGQw+UBClsKpIiLjKVMEmAJ6ZrW3buF73d+QOABJXXbr3KxtmNM62utOPprr6GXN1UR9TlNg3C993d0cMyur3TuTCP4bL8bYvVb+x7tFveEZ2Eeq2NnpspjIDwAXQxdJMcs5mbrLvgzth3LF3HwI+a0gxlMTZo1OSyt4e0LQcNPvHKfsgxbqsHatofVJxkn7vLUAcQr3aXgzKW/Jt7w9oALUxiz7xy5xxXPV6zqhl7pPHTkRwCNjOPnz0PinwfP9Wqp02WKUiBtPlxt8R8wjwfD00d1UoZ8Bf4O+RRAefz4dCojIcHx9fyKZzR9Z2+YUxH18WlMRH5/McwmBCaXInmMuqZSG383hl4JJAXjnHOB5YmooGemfg73vIpRY8RbxZceikDR4H4PH5oAgLTBGv8AkzLzCiIAuMs/wuzHgVYb6x6ssfMQhLRlpMfhfl6qLGVXtzGoBHiy49Ciw3jT5O/Ioi055kCfFlj5hOafPiD0OR80iQ+Qv18WZ+is7LtT2WDjAOWYwuyN+BVcfG/iLOCkaJ6RH4Tl5H4Jba8AaNLfLh7zQc8rXC09m3q11rg29VzRy53/AKm5+YUrTYfVjl5GFNZaRB40zqpDslk7x3KHXbn6Jti2zIOzynmM5+K02Vj1WibVFLlo4vbfZxzpGCfUeq5/afZPMim4cYyXqtN7RPMzfnwR4mnQKNYoryiyM+SPDPGH+yxzl7erSfggHs7VIDQXdMJXs3ZNiIEcExpt1A8lV+Egv/G5DyH/APF7RaQRPT81dZ7AV5gkef6L1QxHJE1wQukxifXZfmeXD9nlUmJA5z+in2T9nrgTiIMcZgr0rtBxCRrN5KX4bF8iD6vM/Zymwex9JoE59BC26W4qQjuiRwsrbtpaMlA/a3aBXKJnwimruvLJhsbBcNCTiBwB4qo57jmVXr1Q0SU9kS1tO2Na2Sb6lc7t22PqGJhvDnpPEFHtD3PN7XgDgefGQogzy9Y18QqatstmdEDKUdOHLUeBRhmvrz0d0OSnFPznPnoehCfDy42/uaoEyEt5cbf3N+YThvyv8D8lIY+Bnlo7qMkJP+viPHNAho+ueo6FNHl8vzCIfXSbHqExHHx5cHBMAH/7/wDpRn65Hj0Kmv4g+vA8igI4c46DNh5hAEc/fw8uCSMA6QRoUkAW3uzP/F3l3XeiJoyH/Jn+TCmbfPIn0ePzT05jnDT4sMFIBg7Xo7/F4TVGacizxHeaVIR5Yv8A1f8AqhDfOB/Uy3wQBGePR3ycPT1SDdNPd8Ddp+SkdlOmf4XZqMsi2nu/NiQxNafHPxFnDyRYYPL/ABd+RRPBzGdj4ts7zCePIf2u1+uCjoY0a+Pi3PzCMMFxoP7XZfXJM3nnn4ix8wpAPLL8LsvIo0GwmA+Of4hn5hWaW0Fs6jP8Jz8lWYfP/JufmFO30F/wuzHr8ELa8A+TRpVw6eVijgLOpgj3TDsp6e7I1BFlZpbU0wHjATqPdkZjkrpv5lVT8iYtTFil7I5gghCWngrCBEaabs1IZ4IZPBPgAezSwIr8EuzcdEAAQhcVMaEXcYCgftTR/wBsYje5ysYPMob0CWwazsIl1hkOJOgCynNJOI3OYHAfaZ6K1UMyXGbZ/dNwRwhRP1vBz/EBIPiFVVbLJWiHAPCP/XQ+CYjpPz49CFIMxHGw6zib6FRyIztDb390uGE9bqBIYjy+Wo8ExByJ4X/tcjLhqQLnzA+BBCGRfk1xA5AXZ1BCNABqfrTvN+aAn0F+bdD1ClzMTmYm444SLcjOainK4FsXIEuIjoY+KYDfn5HQ9CnPLnb4t+aYwMr5iM7Xlp8rIXGNemeX2T1BsgB3edvEjh1Cje62fCSOH2ag+B6o3ReTEEyb2cATItcd0pjpEawNAYGJpnQ4ggCN0DMuadQBI8PikiAOhbGmKZHI9MkkAWsJy/5N9MTSjFXXjDvB1nDzgpJIAlI0P3m+Vx8k2LXo75O+SSSQABkW4Ej8L/1Sw2HMR+JmR9CkkgAh8e8PAX9ITsZ6W/C7LyKZJIYwPmL+LDDvMFSs4aZeDsviE6SQBMJnwnxbIPmEbTrwI/pd9HySSTAIWMfhPTNp8JUhP194fXokkkAmmJLSW/aEGLH3gRlqrNPaXiASHdRe+Rt5JJKSbQmiRu3O1YOFneWnRP8Av33DkTmNMwkkpK2R7UC7b+Df5Tno7XJQv2qoZuG3iwk3yN0ySO5sfaiCpf3iTPGTDheQgL+VzJ/EMx0KdJRGQvcM+HeH/E2cPX1QAekNJ1j7B6p0kDBc3SSC7mfeAtfOCIQYbWtaRBi2RbZJJAiLD1jqbtdcE8T1T1BnJMyATJz+yRyOoSSQAAuQQTMmJJMOEyByICjnhOVrn3QbtmdCbdUkkDBdwkkCIudfddHG5BTGbXJmbS6J+003uCAkkmIaxEmSAIMk/wDbdy0j5Jw3MG8HCfGIPWwTJIAjc9n2mknja/A+UJ0kkDP/2Q=="/>
          <p:cNvSpPr txBox="1"/>
          <p:nvPr/>
        </p:nvSpPr>
        <p:spPr>
          <a:xfrm>
            <a:off x="30797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3" name="Shape 253" descr="http://domesticsuperhero.com/wp-content/uploads/2013/11/Slow-Cooker-Chicken-Tortilla-Soup-31.jpg"/>
          <p:cNvPicPr preferRelativeResize="0"/>
          <p:nvPr/>
        </p:nvPicPr>
        <p:blipFill rotWithShape="1">
          <a:blip r:embed="rId8">
            <a:alphaModFix/>
          </a:blip>
          <a:srcRect/>
          <a:stretch/>
        </p:blipFill>
        <p:spPr>
          <a:xfrm>
            <a:off x="6019800" y="4953000"/>
            <a:ext cx="2398712" cy="1600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7910">
            <a:alpha val="54509"/>
          </a:srgbClr>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Protein</a:t>
            </a:r>
          </a:p>
        </p:txBody>
      </p:sp>
      <p:sp>
        <p:nvSpPr>
          <p:cNvPr id="259" name="Shape 259"/>
          <p:cNvSpPr txBox="1">
            <a:spLocks noGrp="1"/>
          </p:cNvSpPr>
          <p:nvPr>
            <p:ph type="body" idx="1"/>
          </p:nvPr>
        </p:nvSpPr>
        <p:spPr>
          <a:xfrm>
            <a:off x="-152400" y="1260475"/>
            <a:ext cx="1943100" cy="10382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Arial"/>
              <a:buNone/>
            </a:pPr>
            <a:r>
              <a:rPr lang="en-US" sz="3200" b="1" i="0" u="sng">
                <a:solidFill>
                  <a:srgbClr val="00B050"/>
                </a:solidFill>
                <a:latin typeface="Calibri"/>
                <a:ea typeface="Calibri"/>
                <a:cs typeface="Calibri"/>
                <a:sym typeface="Calibri"/>
              </a:rPr>
              <a:t>Meats</a:t>
            </a:r>
          </a:p>
        </p:txBody>
      </p:sp>
      <p:sp>
        <p:nvSpPr>
          <p:cNvPr id="260" name="Shape 260"/>
          <p:cNvSpPr txBox="1"/>
          <p:nvPr/>
        </p:nvSpPr>
        <p:spPr>
          <a:xfrm>
            <a:off x="152400" y="2209800"/>
            <a:ext cx="1833562" cy="2586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sng">
                <a:solidFill>
                  <a:schemeClr val="dk1"/>
                </a:solidFill>
                <a:latin typeface="Calibri"/>
                <a:ea typeface="Calibri"/>
                <a:cs typeface="Calibri"/>
                <a:sym typeface="Calibri"/>
              </a:rPr>
              <a:t>Lean Cuts of:</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-Beef</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-Ham</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-Lamb</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-Pork</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-Veal</a:t>
            </a:r>
          </a:p>
          <a:p>
            <a:pPr marL="0" marR="0" lvl="0" indent="0" algn="l" rtl="0">
              <a:lnSpc>
                <a:spcPct val="100000"/>
              </a:lnSpc>
              <a:spcBef>
                <a:spcPts val="0"/>
              </a:spcBef>
              <a:spcAft>
                <a:spcPts val="0"/>
              </a:spcAft>
              <a:buClr>
                <a:schemeClr val="dk1"/>
              </a:buClr>
              <a:buSzPct val="25000"/>
              <a:buFont typeface="Calibri"/>
              <a:buNone/>
            </a:pPr>
            <a:r>
              <a:rPr lang="en-US" sz="1800" b="1" i="0" u="sng">
                <a:solidFill>
                  <a:schemeClr val="dk1"/>
                </a:solidFill>
                <a:latin typeface="Calibri"/>
                <a:ea typeface="Calibri"/>
                <a:cs typeface="Calibri"/>
                <a:sym typeface="Calibri"/>
              </a:rPr>
              <a:t>Game Meats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-Bison</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-Venison</a:t>
            </a:r>
          </a:p>
        </p:txBody>
      </p:sp>
      <p:sp>
        <p:nvSpPr>
          <p:cNvPr id="261" name="Shape 261"/>
          <p:cNvSpPr txBox="1"/>
          <p:nvPr/>
        </p:nvSpPr>
        <p:spPr>
          <a:xfrm>
            <a:off x="1985961" y="2249486"/>
            <a:ext cx="2517774" cy="2586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-Chicken</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-Duck</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-Goose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-Turkey</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-Ground Chicken</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-Ground Turkey</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-Chicken Eggs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-Duck Eggs</a:t>
            </a:r>
          </a:p>
        </p:txBody>
      </p:sp>
      <p:sp>
        <p:nvSpPr>
          <p:cNvPr id="262" name="Shape 262"/>
          <p:cNvSpPr txBox="1"/>
          <p:nvPr/>
        </p:nvSpPr>
        <p:spPr>
          <a:xfrm>
            <a:off x="3962400" y="1219200"/>
            <a:ext cx="1831975" cy="4340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3000" b="1" i="0" u="sng">
                <a:solidFill>
                  <a:srgbClr val="FF0000"/>
                </a:solidFill>
                <a:latin typeface="Calibri"/>
                <a:ea typeface="Calibri"/>
                <a:cs typeface="Calibri"/>
                <a:sym typeface="Calibri"/>
              </a:rPr>
              <a:t>Nuts &amp; Seeds</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Almonds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Cashews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Hazelnuts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Peanuts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Peanut Butter</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Pecans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Pistachios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Pumpkin Seeds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Sesame Seeds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Sunflower Seeds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Walnuts</a:t>
            </a:r>
          </a:p>
        </p:txBody>
      </p:sp>
      <p:sp>
        <p:nvSpPr>
          <p:cNvPr id="263" name="Shape 263"/>
          <p:cNvSpPr txBox="1"/>
          <p:nvPr/>
        </p:nvSpPr>
        <p:spPr>
          <a:xfrm>
            <a:off x="5772150" y="1219200"/>
            <a:ext cx="1904999" cy="4986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7910"/>
              </a:buClr>
              <a:buSzPct val="25000"/>
              <a:buFont typeface="Calibri"/>
              <a:buNone/>
            </a:pPr>
            <a:r>
              <a:rPr lang="en-US" sz="3000" b="1" i="0" u="sng">
                <a:solidFill>
                  <a:srgbClr val="C07910"/>
                </a:solidFill>
                <a:latin typeface="Calibri"/>
                <a:ea typeface="Calibri"/>
                <a:cs typeface="Calibri"/>
                <a:sym typeface="Calibri"/>
              </a:rPr>
              <a:t>Seafood</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Cod</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Flounder</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Salmon</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Sea Bass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Snapper</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Swordfish</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Trout</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Tuna</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Clams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Crab</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Lobster</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Mussels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Octopus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Scallops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Shrimp</a:t>
            </a:r>
          </a:p>
        </p:txBody>
      </p:sp>
      <p:sp>
        <p:nvSpPr>
          <p:cNvPr id="264" name="Shape 264"/>
          <p:cNvSpPr txBox="1"/>
          <p:nvPr/>
        </p:nvSpPr>
        <p:spPr>
          <a:xfrm>
            <a:off x="1828800" y="1262062"/>
            <a:ext cx="1943100" cy="103981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0B0F0"/>
              </a:buClr>
              <a:buSzPct val="25000"/>
              <a:buFont typeface="Calibri"/>
              <a:buNone/>
            </a:pPr>
            <a:r>
              <a:rPr lang="en-US" sz="3000" b="1" i="0" u="sng">
                <a:solidFill>
                  <a:srgbClr val="00B0F0"/>
                </a:solidFill>
                <a:latin typeface="Calibri"/>
                <a:ea typeface="Calibri"/>
                <a:cs typeface="Calibri"/>
                <a:sym typeface="Calibri"/>
              </a:rPr>
              <a:t>Poultry &amp;</a:t>
            </a:r>
          </a:p>
          <a:p>
            <a:pPr marL="0" marR="0" lvl="0" indent="0" algn="l" rtl="0">
              <a:lnSpc>
                <a:spcPct val="90000"/>
              </a:lnSpc>
              <a:spcBef>
                <a:spcPts val="600"/>
              </a:spcBef>
              <a:spcAft>
                <a:spcPts val="0"/>
              </a:spcAft>
              <a:buClr>
                <a:srgbClr val="00B0F0"/>
              </a:buClr>
              <a:buSzPct val="25000"/>
              <a:buFont typeface="Calibri"/>
              <a:buNone/>
            </a:pPr>
            <a:r>
              <a:rPr lang="en-US" sz="3000" b="1" i="0" u="none">
                <a:solidFill>
                  <a:srgbClr val="00B0F0"/>
                </a:solidFill>
                <a:latin typeface="Calibri"/>
                <a:ea typeface="Calibri"/>
                <a:cs typeface="Calibri"/>
                <a:sym typeface="Calibri"/>
              </a:rPr>
              <a:t>   </a:t>
            </a:r>
            <a:r>
              <a:rPr lang="en-US" sz="3000" b="1" i="0" u="sng">
                <a:solidFill>
                  <a:srgbClr val="00B0F0"/>
                </a:solidFill>
                <a:latin typeface="Calibri"/>
                <a:ea typeface="Calibri"/>
                <a:cs typeface="Calibri"/>
                <a:sym typeface="Calibri"/>
              </a:rPr>
              <a:t>Eggs</a:t>
            </a:r>
          </a:p>
        </p:txBody>
      </p:sp>
      <p:sp>
        <p:nvSpPr>
          <p:cNvPr id="265" name="Shape 265"/>
          <p:cNvSpPr txBox="1"/>
          <p:nvPr/>
        </p:nvSpPr>
        <p:spPr>
          <a:xfrm>
            <a:off x="7467600" y="1219200"/>
            <a:ext cx="1768474" cy="37861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000" b="1" i="0" u="sng">
                <a:solidFill>
                  <a:schemeClr val="dk2"/>
                </a:solidFill>
                <a:latin typeface="Calibri"/>
                <a:ea typeface="Calibri"/>
                <a:cs typeface="Calibri"/>
                <a:sym typeface="Calibri"/>
              </a:rPr>
              <a:t>Beans &amp; Peas, Soy</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Bean Burgers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Black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Chickpeas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Kidney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Lentils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Lima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Pinto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Soy Beans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Split Peas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7910">
            <a:alpha val="54509"/>
          </a:srgbClr>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Why Protein</a:t>
            </a:r>
          </a:p>
        </p:txBody>
      </p:sp>
      <p:sp>
        <p:nvSpPr>
          <p:cNvPr id="271" name="Shape 271"/>
          <p:cNvSpPr txBox="1">
            <a:spLocks noGrp="1"/>
          </p:cNvSpPr>
          <p:nvPr>
            <p:ph type="body" idx="1"/>
          </p:nvPr>
        </p:nvSpPr>
        <p:spPr>
          <a:xfrm>
            <a:off x="457200" y="1371600"/>
            <a:ext cx="4343400" cy="4572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3000" b="0" i="0" u="sng">
                <a:solidFill>
                  <a:schemeClr val="dk1"/>
                </a:solidFill>
                <a:latin typeface="Calibri"/>
                <a:ea typeface="Calibri"/>
                <a:cs typeface="Calibri"/>
                <a:sym typeface="Calibri"/>
              </a:rPr>
              <a:t>Benefits</a:t>
            </a:r>
          </a:p>
          <a:p>
            <a:pPr marL="0" marR="0" lvl="0" indent="0" algn="l" rtl="0">
              <a:lnSpc>
                <a:spcPct val="8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Proteins function as building blocks for bones, muscles, cartilage, skin, and blood. They are also building blocks for enzymes, hormones, and vitamins. Proteins are one of three nutrients that provide calories (the others are fat and carbohydrates).</a:t>
            </a:r>
          </a:p>
          <a:p>
            <a:pPr marL="0" marR="0" lvl="0" indent="0" algn="l" rtl="0">
              <a:lnSpc>
                <a:spcPct val="80000"/>
              </a:lnSpc>
              <a:spcBef>
                <a:spcPts val="340"/>
              </a:spcBef>
              <a:spcAft>
                <a:spcPts val="0"/>
              </a:spcAft>
              <a:buClr>
                <a:schemeClr val="dk1"/>
              </a:buClr>
              <a:buSzPct val="25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B vitamins found in this food group serve a variety of functions in the body. They help the body release energy, play a vital role in the function of the nervous system, aid in the formation of red blood cells, and help build tissues.</a:t>
            </a:r>
          </a:p>
          <a:p>
            <a:pPr marL="0" marR="0" lvl="0" indent="0" algn="l" rtl="0">
              <a:lnSpc>
                <a:spcPct val="80000"/>
              </a:lnSpc>
              <a:spcBef>
                <a:spcPts val="340"/>
              </a:spcBef>
              <a:spcAft>
                <a:spcPts val="0"/>
              </a:spcAft>
              <a:buClr>
                <a:schemeClr val="dk1"/>
              </a:buClr>
              <a:buSzPct val="25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EPA and DHA are omega-3 fatty acids found in varying amounts in seafood. Eating 8 ounces per week of seafood may help reduce the risk for heart disease.</a:t>
            </a:r>
          </a:p>
          <a:p>
            <a:pPr marL="0" marR="0" lvl="0" indent="0" algn="l" rtl="0">
              <a:lnSpc>
                <a:spcPct val="8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342900" marR="0" lvl="0" indent="-342900" algn="l" rtl="0">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p:txBody>
      </p:sp>
      <p:sp>
        <p:nvSpPr>
          <p:cNvPr id="272" name="Shape 272"/>
          <p:cNvSpPr txBox="1"/>
          <p:nvPr/>
        </p:nvSpPr>
        <p:spPr>
          <a:xfrm>
            <a:off x="5992812" y="13716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     </a:t>
            </a:r>
            <a:r>
              <a:rPr lang="en-US" sz="3200" b="0" i="0" u="sng">
                <a:solidFill>
                  <a:schemeClr val="dk1"/>
                </a:solidFill>
                <a:latin typeface="Calibri"/>
                <a:ea typeface="Calibri"/>
                <a:cs typeface="Calibri"/>
                <a:sym typeface="Calibri"/>
              </a:rPr>
              <a:t>How Much</a:t>
            </a:r>
          </a:p>
          <a:p>
            <a:pPr marL="0" marR="0" lvl="0" indent="0" algn="l" rtl="0">
              <a:lnSpc>
                <a:spcPct val="100000"/>
              </a:lnSpc>
              <a:spcBef>
                <a:spcPts val="640"/>
              </a:spcBef>
              <a:spcAft>
                <a:spcPts val="0"/>
              </a:spcAft>
              <a:buClr>
                <a:schemeClr val="dk1"/>
              </a:buClr>
              <a:buFont typeface="Calibri"/>
              <a:buNone/>
            </a:pPr>
            <a:endParaRPr sz="3200" b="0" i="0" u="sng">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100000"/>
              <a:buFont typeface="Calibri"/>
              <a:buChar char="-"/>
            </a:pPr>
            <a:r>
              <a:rPr lang="en-US" sz="1800" b="1" i="0" u="none">
                <a:solidFill>
                  <a:schemeClr val="dk1"/>
                </a:solidFill>
                <a:latin typeface="Calibri"/>
                <a:ea typeface="Calibri"/>
                <a:cs typeface="Calibri"/>
                <a:sym typeface="Calibri"/>
              </a:rPr>
              <a:t>Men</a:t>
            </a:r>
            <a:r>
              <a:rPr lang="en-US" sz="1800" b="0" i="0" u="none">
                <a:solidFill>
                  <a:schemeClr val="dk1"/>
                </a:solidFill>
                <a:latin typeface="Calibri"/>
                <a:ea typeface="Calibri"/>
                <a:cs typeface="Calibri"/>
                <a:sym typeface="Calibri"/>
              </a:rPr>
              <a:t>: (</a:t>
            </a:r>
            <a:r>
              <a:rPr lang="en-US" sz="1400" b="0" i="0" u="none">
                <a:solidFill>
                  <a:schemeClr val="dk1"/>
                </a:solidFill>
                <a:latin typeface="Calibri"/>
                <a:ea typeface="Calibri"/>
                <a:cs typeface="Calibri"/>
                <a:sym typeface="Calibri"/>
              </a:rPr>
              <a:t>14-30 years old)</a:t>
            </a:r>
            <a:r>
              <a:rPr lang="en-US" sz="1800" b="0" i="0" u="none">
                <a:solidFill>
                  <a:schemeClr val="dk1"/>
                </a:solidFill>
                <a:latin typeface="Calibri"/>
                <a:ea typeface="Calibri"/>
                <a:cs typeface="Calibri"/>
                <a:sym typeface="Calibri"/>
              </a:rPr>
              <a:t>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sng">
                <a:solidFill>
                  <a:schemeClr val="dk1"/>
                </a:solidFill>
                <a:latin typeface="Calibri"/>
                <a:ea typeface="Calibri"/>
                <a:cs typeface="Calibri"/>
                <a:sym typeface="Calibri"/>
              </a:rPr>
              <a:t>6.5 oz. </a:t>
            </a:r>
            <a:r>
              <a:rPr lang="en-US" sz="1800" b="0" i="0" u="none">
                <a:solidFill>
                  <a:schemeClr val="dk1"/>
                </a:solidFill>
                <a:latin typeface="Calibri"/>
                <a:ea typeface="Calibri"/>
                <a:cs typeface="Calibri"/>
                <a:sym typeface="Calibri"/>
              </a:rPr>
              <a:t>per day</a:t>
            </a:r>
          </a:p>
          <a:p>
            <a:pPr marL="0" marR="0" lvl="0" indent="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none">
                <a:solidFill>
                  <a:schemeClr val="dk1"/>
                </a:solidFill>
                <a:latin typeface="Calibri"/>
                <a:ea typeface="Calibri"/>
                <a:cs typeface="Calibri"/>
                <a:sym typeface="Calibri"/>
              </a:rPr>
              <a:t>Women</a:t>
            </a:r>
            <a:r>
              <a:rPr lang="en-US" sz="1800" b="0" i="0" u="none">
                <a:solidFill>
                  <a:schemeClr val="dk1"/>
                </a:solidFill>
                <a:latin typeface="Calibri"/>
                <a:ea typeface="Calibri"/>
                <a:cs typeface="Calibri"/>
                <a:sym typeface="Calibri"/>
              </a:rPr>
              <a:t> (</a:t>
            </a:r>
            <a:r>
              <a:rPr lang="en-US" sz="1400" b="0" i="0" u="none">
                <a:solidFill>
                  <a:schemeClr val="dk1"/>
                </a:solidFill>
                <a:latin typeface="Calibri"/>
                <a:ea typeface="Calibri"/>
                <a:cs typeface="Calibri"/>
                <a:sym typeface="Calibri"/>
              </a:rPr>
              <a:t>14-30 years old)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r>
              <a:rPr lang="en-US" sz="1800" b="1" i="0" u="sng">
                <a:solidFill>
                  <a:schemeClr val="dk1"/>
                </a:solidFill>
                <a:latin typeface="Calibri"/>
                <a:ea typeface="Calibri"/>
                <a:cs typeface="Calibri"/>
                <a:sym typeface="Calibri"/>
              </a:rPr>
              <a:t>5-5.5 oz. </a:t>
            </a:r>
            <a:r>
              <a:rPr lang="en-US" sz="1800" b="0" i="0" u="none">
                <a:solidFill>
                  <a:schemeClr val="dk1"/>
                </a:solidFill>
                <a:latin typeface="Calibri"/>
                <a:ea typeface="Calibri"/>
                <a:cs typeface="Calibri"/>
                <a:sym typeface="Calibri"/>
              </a:rPr>
              <a:t>per day</a:t>
            </a:r>
          </a:p>
          <a:p>
            <a:pPr marL="0" marR="0" lvl="0" indent="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800" b="0" i="0" u="sng">
                <a:solidFill>
                  <a:schemeClr val="hlink"/>
                </a:solidFill>
                <a:latin typeface="Calibri"/>
                <a:ea typeface="Calibri"/>
                <a:cs typeface="Calibri"/>
                <a:sym typeface="Calibri"/>
                <a:hlinkClick r:id="rId3"/>
              </a:rPr>
              <a:t>*See what 5.5-6.5 oz. looks like:</a:t>
            </a:r>
          </a:p>
        </p:txBody>
      </p:sp>
      <p:sp>
        <p:nvSpPr>
          <p:cNvPr id="273" name="Shape 273"/>
          <p:cNvSpPr txBox="1"/>
          <p:nvPr/>
        </p:nvSpPr>
        <p:spPr>
          <a:xfrm>
            <a:off x="5410200" y="16002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7910">
            <a:alpha val="54509"/>
          </a:srgbClr>
        </a:solidFill>
        <a:effectLst/>
      </p:bgPr>
    </p:bg>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sng" strike="noStrike" cap="none">
                <a:solidFill>
                  <a:schemeClr val="dk1"/>
                </a:solidFill>
                <a:latin typeface="Calibri"/>
                <a:ea typeface="Calibri"/>
                <a:cs typeface="Calibri"/>
                <a:sym typeface="Calibri"/>
              </a:rPr>
              <a:t>Suggestions</a:t>
            </a:r>
          </a:p>
        </p:txBody>
      </p:sp>
      <p:sp>
        <p:nvSpPr>
          <p:cNvPr id="279" name="Shape 279"/>
          <p:cNvSpPr txBox="1">
            <a:spLocks noGrp="1"/>
          </p:cNvSpPr>
          <p:nvPr>
            <p:ph type="body" idx="1"/>
          </p:nvPr>
        </p:nvSpPr>
        <p:spPr>
          <a:xfrm>
            <a:off x="457200" y="1435100"/>
            <a:ext cx="3008311" cy="469106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1400" b="1" i="0" u="none">
                <a:solidFill>
                  <a:schemeClr val="dk1"/>
                </a:solidFill>
                <a:latin typeface="Calibri"/>
                <a:ea typeface="Calibri"/>
                <a:cs typeface="Calibri"/>
                <a:sym typeface="Calibri"/>
              </a:rPr>
              <a:t>Pulled chicken-breast sandwiches (chicken breast, salsa, E-V Olive Oil, and spices in the crock pot)</a:t>
            </a:r>
          </a:p>
          <a:p>
            <a:pPr marL="285750" marR="0" lvl="0" indent="-285750" algn="l" rtl="0">
              <a:lnSpc>
                <a:spcPct val="100000"/>
              </a:lnSpc>
              <a:spcBef>
                <a:spcPts val="280"/>
              </a:spcBef>
              <a:spcAft>
                <a:spcPts val="0"/>
              </a:spcAft>
              <a:buClr>
                <a:schemeClr val="dk1"/>
              </a:buClr>
              <a:buSzPct val="100000"/>
              <a:buFont typeface="Arial"/>
              <a:buNone/>
            </a:pPr>
            <a:endParaRPr sz="1400" b="1" i="0" u="none">
              <a:solidFill>
                <a:schemeClr val="dk1"/>
              </a:solidFill>
              <a:latin typeface="Calibri"/>
              <a:ea typeface="Calibri"/>
              <a:cs typeface="Calibri"/>
              <a:sym typeface="Calibri"/>
            </a:endParaRPr>
          </a:p>
          <a:p>
            <a:pPr marL="285750" marR="0" lvl="0" indent="-285750" algn="l" rtl="0">
              <a:lnSpc>
                <a:spcPct val="100000"/>
              </a:lnSpc>
              <a:spcBef>
                <a:spcPts val="280"/>
              </a:spcBef>
              <a:spcAft>
                <a:spcPts val="0"/>
              </a:spcAft>
              <a:buClr>
                <a:schemeClr val="dk1"/>
              </a:buClr>
              <a:buSzPct val="100000"/>
              <a:buFont typeface="Arial"/>
              <a:buChar char="•"/>
            </a:pPr>
            <a:r>
              <a:rPr lang="en-US" sz="1400" b="1" i="0" u="none">
                <a:solidFill>
                  <a:schemeClr val="dk1"/>
                </a:solidFill>
                <a:latin typeface="Calibri"/>
                <a:ea typeface="Calibri"/>
                <a:cs typeface="Calibri"/>
                <a:sym typeface="Calibri"/>
              </a:rPr>
              <a:t>Turkey breast wrap</a:t>
            </a:r>
          </a:p>
          <a:p>
            <a:pPr marL="285750" marR="0" lvl="0" indent="-285750" algn="l" rtl="0">
              <a:lnSpc>
                <a:spcPct val="100000"/>
              </a:lnSpc>
              <a:spcBef>
                <a:spcPts val="280"/>
              </a:spcBef>
              <a:spcAft>
                <a:spcPts val="0"/>
              </a:spcAft>
              <a:buClr>
                <a:schemeClr val="dk1"/>
              </a:buClr>
              <a:buSzPct val="100000"/>
              <a:buFont typeface="Arial"/>
              <a:buNone/>
            </a:pPr>
            <a:endParaRPr sz="1400" b="1" i="0" u="none">
              <a:solidFill>
                <a:schemeClr val="dk1"/>
              </a:solidFill>
              <a:latin typeface="Calibri"/>
              <a:ea typeface="Calibri"/>
              <a:cs typeface="Calibri"/>
              <a:sym typeface="Calibri"/>
            </a:endParaRPr>
          </a:p>
          <a:p>
            <a:pPr marL="285750" marR="0" lvl="0" indent="-285750" algn="l" rtl="0">
              <a:lnSpc>
                <a:spcPct val="100000"/>
              </a:lnSpc>
              <a:spcBef>
                <a:spcPts val="280"/>
              </a:spcBef>
              <a:spcAft>
                <a:spcPts val="0"/>
              </a:spcAft>
              <a:buClr>
                <a:schemeClr val="dk1"/>
              </a:buClr>
              <a:buSzPct val="100000"/>
              <a:buFont typeface="Arial"/>
              <a:buChar char="•"/>
            </a:pPr>
            <a:r>
              <a:rPr lang="en-US" sz="1400" b="1" i="0" u="none">
                <a:solidFill>
                  <a:schemeClr val="dk1"/>
                </a:solidFill>
                <a:latin typeface="Calibri"/>
                <a:ea typeface="Calibri"/>
                <a:cs typeface="Calibri"/>
                <a:sym typeface="Calibri"/>
              </a:rPr>
              <a:t>Eggs (hard boiled, egg &amp; cheese muffin, and many other options)</a:t>
            </a:r>
          </a:p>
          <a:p>
            <a:pPr marL="285750" marR="0" lvl="0" indent="-285750" algn="l" rtl="0">
              <a:lnSpc>
                <a:spcPct val="100000"/>
              </a:lnSpc>
              <a:spcBef>
                <a:spcPts val="280"/>
              </a:spcBef>
              <a:spcAft>
                <a:spcPts val="0"/>
              </a:spcAft>
              <a:buClr>
                <a:schemeClr val="dk1"/>
              </a:buClr>
              <a:buSzPct val="100000"/>
              <a:buFont typeface="Arial"/>
              <a:buNone/>
            </a:pPr>
            <a:endParaRPr sz="1400" b="1" i="0" u="none">
              <a:solidFill>
                <a:schemeClr val="dk1"/>
              </a:solidFill>
              <a:latin typeface="Calibri"/>
              <a:ea typeface="Calibri"/>
              <a:cs typeface="Calibri"/>
              <a:sym typeface="Calibri"/>
            </a:endParaRPr>
          </a:p>
          <a:p>
            <a:pPr marL="285750" marR="0" lvl="0" indent="-285750" algn="l" rtl="0">
              <a:lnSpc>
                <a:spcPct val="100000"/>
              </a:lnSpc>
              <a:spcBef>
                <a:spcPts val="280"/>
              </a:spcBef>
              <a:spcAft>
                <a:spcPts val="0"/>
              </a:spcAft>
              <a:buClr>
                <a:schemeClr val="dk1"/>
              </a:buClr>
              <a:buSzPct val="100000"/>
              <a:buFont typeface="Arial"/>
              <a:buChar char="•"/>
            </a:pPr>
            <a:r>
              <a:rPr lang="en-US" sz="1400" b="1" i="0" u="none">
                <a:solidFill>
                  <a:schemeClr val="dk1"/>
                </a:solidFill>
                <a:latin typeface="Calibri"/>
                <a:ea typeface="Calibri"/>
                <a:cs typeface="Calibri"/>
                <a:sym typeface="Calibri"/>
              </a:rPr>
              <a:t>Chick peas in your salad</a:t>
            </a:r>
          </a:p>
          <a:p>
            <a:pPr marL="285750" marR="0" lvl="0" indent="-285750" algn="l" rtl="0">
              <a:lnSpc>
                <a:spcPct val="100000"/>
              </a:lnSpc>
              <a:spcBef>
                <a:spcPts val="280"/>
              </a:spcBef>
              <a:spcAft>
                <a:spcPts val="0"/>
              </a:spcAft>
              <a:buClr>
                <a:schemeClr val="dk1"/>
              </a:buClr>
              <a:buSzPct val="100000"/>
              <a:buFont typeface="Arial"/>
              <a:buNone/>
            </a:pPr>
            <a:endParaRPr sz="1400" b="1" i="0" u="none">
              <a:solidFill>
                <a:schemeClr val="dk1"/>
              </a:solidFill>
              <a:latin typeface="Calibri"/>
              <a:ea typeface="Calibri"/>
              <a:cs typeface="Calibri"/>
              <a:sym typeface="Calibri"/>
            </a:endParaRPr>
          </a:p>
          <a:p>
            <a:pPr marL="285750" marR="0" lvl="0" indent="-285750" algn="l" rtl="0">
              <a:lnSpc>
                <a:spcPct val="100000"/>
              </a:lnSpc>
              <a:spcBef>
                <a:spcPts val="280"/>
              </a:spcBef>
              <a:spcAft>
                <a:spcPts val="0"/>
              </a:spcAft>
              <a:buClr>
                <a:schemeClr val="dk1"/>
              </a:buClr>
              <a:buSzPct val="100000"/>
              <a:buFont typeface="Arial"/>
              <a:buChar char="•"/>
            </a:pPr>
            <a:r>
              <a:rPr lang="en-US" sz="1400" b="1" i="0" u="none">
                <a:solidFill>
                  <a:schemeClr val="dk1"/>
                </a:solidFill>
                <a:latin typeface="Calibri"/>
                <a:ea typeface="Calibri"/>
                <a:cs typeface="Calibri"/>
                <a:sym typeface="Calibri"/>
              </a:rPr>
              <a:t>Peanut butter with fruit (bananas or apple)</a:t>
            </a:r>
          </a:p>
          <a:p>
            <a:pPr marL="285750" marR="0" lvl="0" indent="-285750" algn="l" rtl="0">
              <a:lnSpc>
                <a:spcPct val="100000"/>
              </a:lnSpc>
              <a:spcBef>
                <a:spcPts val="280"/>
              </a:spcBef>
              <a:spcAft>
                <a:spcPts val="0"/>
              </a:spcAft>
              <a:buClr>
                <a:schemeClr val="dk1"/>
              </a:buClr>
              <a:buSzPct val="100000"/>
              <a:buFont typeface="Arial"/>
              <a:buNone/>
            </a:pPr>
            <a:endParaRPr sz="1400" b="1" i="0" u="none">
              <a:solidFill>
                <a:schemeClr val="dk1"/>
              </a:solidFill>
              <a:latin typeface="Calibri"/>
              <a:ea typeface="Calibri"/>
              <a:cs typeface="Calibri"/>
              <a:sym typeface="Calibri"/>
            </a:endParaRPr>
          </a:p>
          <a:p>
            <a:pPr marL="285750" marR="0" lvl="0" indent="-285750" algn="l" rtl="0">
              <a:lnSpc>
                <a:spcPct val="100000"/>
              </a:lnSpc>
              <a:spcBef>
                <a:spcPts val="280"/>
              </a:spcBef>
              <a:spcAft>
                <a:spcPts val="0"/>
              </a:spcAft>
              <a:buClr>
                <a:schemeClr val="dk1"/>
              </a:buClr>
              <a:buSzPct val="100000"/>
              <a:buFont typeface="Arial"/>
              <a:buChar char="•"/>
            </a:pPr>
            <a:r>
              <a:rPr lang="en-US" sz="1400" b="1" i="0" u="none">
                <a:solidFill>
                  <a:schemeClr val="dk1"/>
                </a:solidFill>
                <a:latin typeface="Calibri"/>
                <a:ea typeface="Calibri"/>
                <a:cs typeface="Calibri"/>
                <a:sym typeface="Calibri"/>
              </a:rPr>
              <a:t>Raw almonds in a snack baggy</a:t>
            </a:r>
          </a:p>
        </p:txBody>
      </p:sp>
      <p:pic>
        <p:nvPicPr>
          <p:cNvPr id="280" name="Shape 280" descr="http://4.bp.blogspot.com/_rNFfT7lUCho/TSeie1k8ZcI/AAAAAAAACTc/c2wQ30fvPLM/s400/pulled+chicken.jpg"/>
          <p:cNvPicPr preferRelativeResize="0"/>
          <p:nvPr/>
        </p:nvPicPr>
        <p:blipFill rotWithShape="1">
          <a:blip r:embed="rId3">
            <a:alphaModFix/>
          </a:blip>
          <a:srcRect/>
          <a:stretch/>
        </p:blipFill>
        <p:spPr>
          <a:xfrm>
            <a:off x="4191000" y="533400"/>
            <a:ext cx="2197100" cy="1828800"/>
          </a:xfrm>
          <a:prstGeom prst="rect">
            <a:avLst/>
          </a:prstGeom>
          <a:noFill/>
          <a:ln>
            <a:noFill/>
          </a:ln>
        </p:spPr>
      </p:pic>
      <p:sp>
        <p:nvSpPr>
          <p:cNvPr id="281" name="Shape 281" descr="data:image/jpeg;base64,/9j/4AAQSkZJRgABAQAAAQABAAD/2wCEAAkGBhQQERQUExQWFRUWFRcVFBgUFBgUFxkUFRQVFRcXFxcYHCYeFxkjHBQVHy8gJCcpLCwsFR4xNTAqNSYrLCkBCQoKDgwOGg8PGiwkHyQsLCwpLCwsKSwsLCwpLCksLCwsKSwsKSwsLCwsLCwsKSwsKSwsKSwsLCwsLCwsKSksLP/AABEIALwBDAMBIgACEQEDEQH/xAAbAAACAwEBAQAAAAAAAAAAAAADBAIFBgEHAP/EAD0QAAEDAgMFBgMGBgEFAQAAAAECAxEAIQQSMQUGQVFhEyJxgZGhMrHRB0JSweHwFCNicoLxFRYkM5Kisv/EABoBAAIDAQEAAAAAAAAAAAAAAAIDAAEEBQb/xAAuEQACAgICAQQBAgUFAQAAAAAAAQIRAyESMUEEEyJRcRRhMjOh0fBCUmKB4SP/2gAMAwEAAhEDEQA/ADbQjIpQTkjTpWeaxIXxvx61od6oGVu4nvK61llYaJUm8cq4kY6O1ZZoUExmPWKhj9q5EgI+I8eI8qGl3uSR4A6zS7bJJki9XFFNiimFrMqJPjTeEwV6tmcECNepo68S2ykKUQDy40xtsAPgdkwkGAOdTf2wwwIAzK5C/wDqs7tDeF5yUt91J5G5HjVGpa7nIq1WoWSjR4nby3JSTCD91NqUXhwLBRTOnGk8C7lAUrXgDw8a+exwMyaHi70EGdwpUnLnAnWk07BE2WPIUsragmCaKjao4U5RlHoFpMtWdmdnq77VHGPIy/DPWlW8RmvI9a4cSkaxQU72SiKXOUigYkCaMXAfhNfLg0a0AxEiom1MvJFWmx90HcQntFkMsxOdYuof0J1V42HWjWwW67KEOVImdKs9sMM4dwobWlIgZHXe9KrKkgCAkwR0qy3f3jfEpKUhSVKSAhI7ykJSSIA07wvRfuAvUxWkijYw6sslKo5wa5bnXpqcfiAypTrgQQCUhHMaAnkTbzpfB49nFupZxGHQtawMiuzClZokgkd4RBuIsJoVkTfEFZk3s8zcXFdafIrb7zbnYZtSQHP4ZxQOVDqs6FZbG8lSRfmfCsZj9lO4ZcOpKQdFC6VD+lQsaY0aoZIvo+OIm9W7bodSCPiAg/Ws2owSOFGwuNLagRQuLLnG1aNGlIGvpXM9BZxgeuLK4iiFBpbEJhM9jSy10UpIHjUAyTUYQPLNdUAgSaIp1LQlRk8BVPisYXDJNqijZauXRB1wqJPOodma6BNq4kjqaakO/hVI3e28UHnSoaRAm1hVHitqtN2zCeN6yuL2y89qsxyFqVbwc6+9Ljg/3MVy+jVI3jaF7qPCBQ398FJFkADrVSxgCLhJPhQnthvumcsDxq1GCZKkxx7ex5YOUhM/h1qsXjlqMqUSeZNRa3cfzQEnx4VeYLc5Z+NQ8qNzxw+iKMn4KhG0FjjR07ZXzNaRndFsa38TVgzsFlP3R6Vnl6nGukNWKRiP49RN5Nd7RR0Sr0NegIwLY+5RAygfcFKfq4+IjPZ/c85cwS1aIPpU0bIc5GvRwE/hFTzp/CKn61/RPYR563slY4Kow2WrilRrdKdT+EVEYlPIelB+rk/AxY0YxvAEfdPpUiweRrau5Snup8ab2HsDtCXFfAnT+pcWHgNT5CihmlOVUVJRjFyZlsPh2MGhL2LErIzNMEgSOCnSfhSZsk6+FTVvK5iCXHRAg9mgQEgEgAmbmINjbjyFKbV2I43iQ28rOpWZw3nuaA3vJMzPH1qt2VglYlSWwrIFJlcAAJAVAyniQO7HO+lbONqjh5cspuxPeB4Yh5ggwCACYFglZE8uKh5VYbM2+tBLzTKCXCU/HKh8ItmBA0ExGlMbe3TOHWHYKmcuVFpKCE/CR14Hy11pcfDgbJkpy91IJjOCBCgAAOevCLUaqkhaTZqMmIxCe1W8qIltClEN8wooBk+YHhV59lu11NPPDFqSSQEsrCSQm/eTMWBGX0qi3bW4pKWytSitYQEZRABBJIUSSAACYsLVuth7olGZaxCdEA6kqtJHITSbkpVFWa8eKDi3NhftBYGIVh20AnvKIP3VKywBm00k9azAwZZR2TgQ6yblBUZTyKZFuMRXpq8OnLBAgCAOkRSS9gtrSQsEgn/5iwkcKZmhllK4gwUF2eUbybhrZT2rJU4zGaCO+2P6hxA58OPOsqlo17FtbeJDLhShLjmU5XABMWBsTx6Csxt/dBLo/iMJ8CrqQIEE8UjgP6eHCri5eTUp0YdAKTaadb2k4Bravl4BQ8rEGxoK2QnXWpQVRkOJ2u5HCuKxTyxy9qTaNNNqIqtF+39ADgFqPeNTTswjrT6MSelOsY7+kUaRdTXgqG8AY0qRwgTYirx96BJAFUOLxEqqpaLgnN0W2H3QbTrPmaYGwWhwFWtvGvirkK4rzTfk2e3FeBNrCJQIgxXQ0nw8qYUqhKVQ22MojKRoJ9q+C56UNSq62aKicQ6U0QN0JCjR2QVGBJPICflSwWqOhquluKs8NsJxQkjL/cb+gvTP/AgDvL9BHzp8fT5JdIzyzwj5KINTXewq+RslvS88JNj6ClnsMEi6Y53J96Z+jyeaA/VQ8FSGag7hqefbCaVcVakzwzx9odjyxl0xdjDqUtKU6qISPEmK2Lu1ENLDCB8IDaFRmGfjIHXUzrxFLYTY5wzhdKgoIaUvSDmKflc0DckuKaeVMZlqJUeahNraCfet/psco/kx+rn7n8PSMJvLhcQMVDpzFSsyVAiciU5QmE/CM5BHAwdb1QJ2ocM6MiZcQVZQJE5TCuhkZh/ieletq3TbSFOpzla4IKlE3P8AdpPLToKy+K+zhba1uShZIATAIVcqUo3sPiNhy8q2NV4OdDHzlVloNrpxbaUpGcKbkIFwBlkqXpFyOunWMngNgqbzN5VKAKTxIF4vyuRWv3T3Qglx6UrKxlCSLJSkCSU6KN9OAFazGbJlCg33FqATm10kgm97T60pxlX5G4/hPfgDu9uu0whC1oT2oBlUXSCCCmfA+9OYh1eZN09kO8ZJCwRMdCCcvKOtCddSlKczhho/ziqCSMp1iIIJBsOdPNNIWoEiYsmeAMSY5/SmJa4xLb3yZiHNq4h/FIQlC1IUshRy5UBIBVAJibJrTbc2yWGoAOdXdT1Ma/P0q2KAVAgfDJ9YH1rKb5Ycuut5FQpMjmIVHDn3RUhj4dsOU+bWjM4fHZUhC/iBOY3MknNm5wc1X2wRIUbQUnQzN5v119aXwO7q0uXE5icxgwTAAKlcBA042q8wWEDQXoE68rRJqnJXUQq1sze8G7pcRKYLg0NhmHI9eXh1rDKwNzmBBm8ivWwJ+Y8CP1qh2ps5BUSR4x7mqyTcVa2FBJunowiVIQetfObQEWAFaTEbvNufCQfnVFtLdtadPlSY+pjLXRpWGhJGMHE+lNpxQyymqh3DKR8QNGZxASkiaepBSiq7GjjSq6vIUgtyTUHH50qFTsvEuCPRa4o18i9SKK4BrbF1Sa4W6aSiu9jzorJzFA0avdhbpLxHePcb5kST/aPzom72yRiHQPuDvLPTl5m3rXoiUBIAAgAQANABwrf6X0/ufKfRg9V6tw+MeygZ3WYbiEZjxK+8foPIUVppSVLGQJSIykWzAiTppFW6xSa3gZAvBgxz8a6ihGPRzPclLb2KqRa1/rVa4klUQeNqs1pvJmOmtLO4eVfWrZEVSkSdY4ixFAdSdDy5yKdcYVHfygzwJ086EtAIt6C9AGVLySR8v3xquOFJUEi8kCwJiSB+dXLrZNjPnap7Lw385skCAsHzm0+cUDVlp0XW2ICHwdAgA/23n2qk3V3gZUvsUjsxeMwHfXYQCFHhz5Ve7eZT2L5UYBEnyFYvcPY7qcWp0qSW0tkCRKiVmwA+6RlMniLcTAR5c0h8ZY/afJ78I32IUkggqiLaxc6E/lWZ2/tRQUG0qjKASeJNwB+dUn2g45X8ShAJylAkC0mVEE3v+tVqcQXMqs0rJgzYlUwnxOnCjzT1oD0ii8lSPScBslSUpfcdIJTOQAJbAKZ786m8zbSsy99qLRdSlsEgKcDpg/CBCVCeBMeVF23thTTCGHFA5h3jqSkchwB08q8+2LsVGK2l2a8wRmUtYuCUJTnKeYzWHgqrbX8KBivk+Wz1rZboxKw4DKcsW0KpBvzgA+FXLmGu3BiFSeoymR8r1XDELQlsYfDqW3onJlQkAGOcJGvhGlWxZmFGc1zqYvaAOVXjWgJvZmNtb0qaecbaSnuhEqUTA1JEDx586pdm7WW8XFrAKwbESExAHMwf1rDb64gpxzhS5dThzAEgXNx16+FbPZWzg2jMJ76U2BKQbAgwLHjS8zbg6NEIqJrdmu9oyysiZQSb6QMoPWevjU32xprr6miYdgtoSkmyRApVx88ePy4UMdpWVW3REp18PpSimsyZOszFMlVjQUqifL5CjdEozuPweRRy+MdKWRj1cTmHI1eYxOYyOECqXFYOTIEeFY8mBSdxNEMvHUgb+FQ9pY8qz+0N3oJgRVuklJg6080+FWNZoynB0aNGAdwhQYNCyVtdo7NSQbVl38IQogXFbceXl2WmjegAVBT1JrxNCOIrm8SbHi/XO2pDt6klRJjnbzNXxYXE9O3KweTD5zq4Z/xBIT+Z86vlUvs7D9my2iIypCY8B+z50ZItcyeNd7HHjBROBklym2cNQcH+6LlqHZg3NyJjpNGChDEEgwAbceHqdT60N1BCZkTHHTpMCnXpIIGvCdJpVTRi5kxFrCeMChGFeWc3CfOkXFpSq2g4XHmKtW24kGDPSoFkjTj4ipx+i7K5awTwJ8b+YNCWwD51YONWkify9ooKAZ0jhwqnHwWpD+DxIcTlXcxBm4UPPU9KpNqbBU0VO4dZ0uifMwdNOfKjONKKviGXlluP8gfyrre0VNmHAVp/EB3hyJSPi8r30NLatbDWnaMmN3Hcae0ccda7MhCZASolJnvBQukc+M2NNbv7DT/FZVkHspUkTqsKELHExfpcTwrWLcbfSChfGMySQeonn0PpVJsbYLrGIKlrC05FJCoIJKlpInhoL31FD00iSnbbopt4yk40CdQ2kzfVXAHorTQ16Dg9nthS3QhIccCe0WBdQQITJ4gQKxm8uy0/xDKmSG3lLBz3I7psSmYUbfKnt7tuu4NltKCFLXKSowLhMkwmIJ6cvUkqbkFLIppQSqjQbX3kZwGHzK0zFKEtgKUSZJsOsyTWF3g+1ELSltkKbzSCtYA8gZ96xOxd6yl10Yi8kqH5jzirXd3Zical1x5KyjtEpYGYAEJPeTCbm+UT08aOUnSKjjViWwN1BjMQXTKmATJJIlROWUfiyWMcbDjXrGx8CG0hJEkcxoAIAmOA8KlsnClIKl/EpRUkQBAnMLDS5J56VDH7UDaYTcnUgXPQcqyybfyev2GpX8UMY7Gj4R5+NIhzMfOkw/m115TPvxoyHZiOGvQVfKw+HFBnHRellKJ864p35+o0owTPDSheydA8tveq8pkmrR5YiBw/KkFJM/P0owWUG2hlWk8x8jSrL9E3tdyrb/tJ96pkYus2SFys045fFF6X84g+BoLbWURlSetItYmfrRlOK50mmhmiRcrqb1xtsmm22KBySNCiCQ3T2y8PmeaFv/InXT4gaGE8qNhSQQoaAgzwkGbcz4UMW2yTpI9gUKidaExiAtIUDYgH1oya9AeaaoGyTcn8R9JgR0qZFfKr7LVIgBYpMpz2I6i/0iaecUJAvJmLTYcSeGtAcZqNWEmJYVarkoCAdATK/OLDwvXXnOMEeUD1oeJxGTUjpVTtPepDKZMqn8KCozHt5xS+cY6bGcXLaRYkzw/fSgvMEmRI6SIPU2mso/v46ZCMOvhlK4AM9BPKqDGb/wCMQojIlAmRIMxpOtT3Ispqj0V9aUAZu74c/ACaHlM/09eM15zhvtAfzgKWnNqAoQFDmCOHUU1hvtRfQspeaSnkUqUUxfWxPt5VXOyWjWbSwaswWyShXEgiDGiVpNlDreKDgN8QjuYlPZkCAtM5PPXJ4m1uGlIYf7QG1kDIFE2/lrC7+EAjzAptzH4XFAIUQlRmErgE8bHifCgtXphpp9l67gMPiMqzEyChSVkTlIIIUgwf91Xbb3MRi47R18QqQQpBjUW7pAHWstid2MRhlKXglkIN1Iz6nwIynz/Wo4be/EA5XSQoWIUgIUPQVTlQccd9Gkd+znBKIlkSBE51AnqSkzPj1q07RnBoCEgJCUwlKRokdPfrM3rLJ28tQ1V70NeNkE/MUl5qWjRHDfbLH/rFWIUUtoUlIPeUpJSPfWvu0J61WtY2dfSjjFafv150pzvseoJaSHgDof3NMocgFI8z1+lVgxBJsKs8LYCfSfnRRewJo602Zn50ZbwMgHXX8qEp+T0rk0xaFs402EJhOkk34qNzNcIvXQoEkC8a/SiPKCEFR4CT5USBZhN7nM2Ij8KQPmfzqpS3VhiyXXFLP3jP0ofY0qUzTGNIG2KbQq1DS3U8tKbsNF2nD18psC2p4AfPoOtEfdyIUr8IJ9BNLockGDAB76jaSLfWBoBFZMUOXyl0OyZHHUewrTeYxr/+R48/P0ruIxkHKnvq06Dp+gpR7HE9xuQP/o/Qe/hXyFpw8JSMzp4cp/fnWiS1Vfhf3Mybbv8Ar/Y9D2BtGUI4HLCh/UPytWjbckV5zspxSCkqIzRCo08K2+BxOZAIrf6bLziYfUYuMrLBtRMzbvGPDnRCaCt/KJudNBzMURSta1WY2iK3glJUowBesHvB9oWUlDQJjiNfent8drKgtoBgfERpfnXlW3FKzpiylGJMwOkDnWeU3OXFdGvHiUVyfZf4Tbbz7wStJUhRg5VGQPxFUR5CtEdktqIJKoGoN5F+PPT0rF7tY9bWIQ2TnSsKAsMwXGYSRAKbGt2t8JTmV3RxmwHidKS8UfKH834OdikEmJ8b+g0FUu0MCcQ4ZJhFgOEqkn2pDE74AOrQNEqgHmBxqx2TtDuFa23ADKswQVCCYERw60KSWkqDcXVsze8W7uRtCUytRXDSEplWYhSjli40NS2jupiMIhBeSlaSPiurKSPhJtHnItrXo+ycPlfzqSCQIE3iYM9ONQ352iyMJiO1dSkltWQZhOeDlAE3JMVqhjTjs5818nR5rsZaUDuhKRqcoiJ49arNv7YHBBKZGZWgBmJHHiLjnas6jbKmmyhJOYG5I+EaECm8MqEJU4pK+0mSpJURz4zmHhxHiaWPjti3Ky02TvriGCEzmTcpTYpACUkBJj4SZ41ssNtHD7TSMw7N6Od5AvB0UPf515zgXQtxSCAoAiCEkEoElIINhdYMdKsyQnOoK7MoIN5BSSPiB4jlrf3k0gseRxZo3QppZbWm6TBjlwI5gijtqSfvHwpvDYhO0cOlYjtggEad4iJB6E6cieVzTNun9/SsM4tHWxTU1aLLtE6A+esVNtwTxPMkx7UiFDjTDPQxHSlofRZh82i3hr6mmMM0EyZMnUkzSCFf5U02u1/nTUKkh1Kh/qiBYI+lKNqEiLDlz8aKnEhNiQOVMTEtDTFv3xqq2zjc/wDLBt948+lDx+157qNeJHAfWkwmlZcmuKG48f8AqYJWGApZ1mKeVS75pCY4Uy8a+NFA1rmSaKyUXyF5e9AMXg6HmD0OnnVFjkKQoNtSpKu+1P4FaFR5iCk9UqrQKb1qndeIYcCfiZlSefZLICwPBWU/5LqekbacV+UL9Qlak/8AsVdxYw4yoOZw2KtY6JqLZLPV9ek3yA8T1qDTQw6O2du4r/xoPAfiIpXDPG6iZWrUngD+dMq1/m//AAqPf+aNEztPKAmSogQSeJq63f28QrIo2OlZLD0yHIpMX7cuSHygskeLPXcHiwYFMuKifCsBu/vFJCFaga8/HrW2axIWnxBHnGldaGRTjaOPlwuEqZkdtJzqJJATJzazBBHdjjWL25hEd5BPwBJJVbukC88xN+tabeZIIUlUlOVZ/wDQBQ9z7CvONsbW7bvTACISk6qmO9pA0FvCsmNOTVGvSiaPc7ZYC1OE5iLJJMkBWvyrVYzCB0BBm8m2th73I9a8p2NvE80pN5FreFes4B4ltDikwpSfhkGAY1ItJAp8k/IHXRkXt0AiTlEDkbnoOtarAMdi0hF+6EpgX4ivsdg1OAwpTfFOU3GhBPnNhzoCX1zBlSzcAd1MgHQmTFjz1pVUG5OSLFbpM3jnWP36fDTRgJBXKbpBKjz8q1BXMHjadTfl+VZXe3ZHawom4+FJ0V0A50Se9i30YRzAKW2FtnvAwqwvOnyI9KLsLAlSyHJISkqVdUGe6kDhxvx7vCm8PtBjDmwWu0mEkJnXjyg3pTEYfOmUKGuYX8bGD19qfybVMwNb0J410S6IygKARaxAgJzayIE/405sZS3FBDn8wEhyyhpBR6XB9aVwuCIcSolISCFKk2ME/d1mx40u6QtMJEFKjkA1gqsT0j3FG6aoDZrGcaMMpJZNwubg6WBQR1JirDetJafCtEupDgjgqYUD5if8qLsndXPkccJChlVlsBITAKuZq33zwoUGSBwWPLuEVklS7N/potMzDW0xzFOs4oHSPWkzs8HhU0bLHKkPgdRRkWrb3lRhjAPvD1qqRs8fs0w0wlPCl8kugvbb7H0460g+l6SxeIUo6wPeu9rwoTq5qKTB4JHcOctqsGr1XMJkirQWoGRkVilHqOszQnETQhJEG00RDdTZbkijBFC5F0WKSZqpUjI+lX3c0LHNCrLHmkmrpKIpPFNwZPifSp6eXGWhWVKSMdtZlwvErJImx5xp4SII6EV1sRXoSdgMYrCAlzCsu5JCipzOALJUs9qACYkyki+hrCYlgpUpJjMgAqyqStCkkwHWlpspsmBwgmCK6s4OrXRjw5Y3xfYxhTAnnTWSg4ZIyA/uaKlVYJo6MGEQOIsRyra7q7dC+4v4hcfIkVi00Vl0oUFJMKFxVY8jhImbCssa8mj3pZUtLiW4zlKgJMfEI5H9gV5A42VkpQkqOYISBc2tAHEzNeujGjENhfwrFljkoaEdDrVdu/spgYpKlIugqU2k2AJIJV1MxW7FkV0/JzZxaX4MhsPc/E9pLrfZpFiXJEkie7AM9eVehssWQM0BJBIAkGLQTyqW9uPBSlQXDiVSEg2INiCPzqi2pvEltCTIBPPXwiiytJ2ioW0rL17FAEAmDeBIkwJMc7U5s5rtH0r+FKJ7sA5iRAknSL241n8I4nEZVlIJEweN+vCm8RjXWElxpHaFIJKSqJAvrxPKghPabClDVIud5sWhtBccUlCEnWDqbQIrBv7yMYlZCVZgkQCpCgJNyRIvoBeNKjtffdzGMqbDWUrAmSDbWBbWsxg8IoKOcFJ5G1qbNp7FRxzb4osXdiF5SnM0C2VMQmATeOdHwW7xzQqyIGUgWM204fnTGy3gDEyBeJtVqMY27mAXBTNwq4I5jjSlJyGTj7a4lANyytxwFUAEBJj7sWjh/uq9O6SkPFBSsgKlKgqAU8/WvQkLzIEctfLWhYhQQ0SJKo4c/pR86ELFyKdO3yylKVNqzREqIi3JQ1MRVjtZ/tGWCRBIzRrEgfpVEzslzGLMqygDjMJHGBzq/wBtNBJQkaJQAByGgnrAFZ80lxtGzDicMlMqezohbqaE1MisPI6XQDLQjR1mlnjRR2RsEtVcSJNRIkxVjhMFFzTG+KFslhmoudamVXo4aqaWaVZSVAQ3ahqak04pECgpSTQtlnzTcRRW0dK5HL9KkG+p8qCyhxSvWkNqYdS0EJtOvhRW8TzvRFKChr+zVJuLtE4/ZY/Z6XkhaWyynvX7Wcy1RAAi8AfPxrObTwxGPfb7AYdSmXC+0FZmlHKVJxOHJA7qsoCkgAzqJ00+7WCB7T/tBiBYKJUgQI0SHCEzz8qx+KU2cYtLaX1NobdAadkPYRzKoqbJJOZk/ELkWsdZ9BhfLEm/o4ubWZpA9mICm45UZTNCwaMivnVmtmRXLlKzsqPFiATRBXXGqh2ZpBoQ1g8Z2apFwRChzH1rm2cMXUhbSsqkmUkGLxEHlQUppjDP9mdJB+Icx9aZjy8GJzYVNX5MK7j3kLX2hJUZKgsk34Gb+Uc6r8jjozmT48ByHSvTMdspvEoIgEEQeCh58Ky7+6zzYyJXKTYSmCPHhXShki1ZzXCSdMs90dqLVhVldylRSmwGkTPWqfH73v53GxookGBJE6xVpsnYz+HZU2nKoKJPeOhIA4eFV2G2O4lw5kXJmQJHrQPim2SLk9Ib2Fs0kByddAR+tqqdpYg51xfvFNuQJ06VsMCwRaMtokmAOURqaqv+lCFqAICDJGpgngByqlNMjk1dGRdxeYDNCZsALX61fbE3aScrjhFoIAPAj7x5dK0j+7wcbykImIFh62FVOD2FiGyUJICPG19eFM5qtCVjvchjbu28jZS2ohQKRr92bgWjSmdgYsLR2aQSrzPvwriN0goDOqSdYH5mr1plLSQlOVAi8amOdIlLRpx2rTX4DtgNoi1hKjzPKqN50qUVHU05i8YFCBoPekVeFY8k+TpG3DDirYIrr4rt41BVdSkmhocyC6GGSvSm0sDjRR0quddFU2Qw2FSi+pplJJqLbdNNJFVdlPR82iihE1NKelq+WDHLrUFWQ7KaGlaZIEW4qPyA19RXE4xQEHyETNfIYK1XSb6Wge9Df0Eo/YN0qmAR5CBVjhWGym5E8ZMXogZS18QvwmqPaDqSs949Y0mjiuL6sKPz0gzWHnWovtZVWJpvD4rJwmgPupcXJGQdL+cVfxcP3ErlZa7uvsgqDrr4VqOxzAIEfErICZPhFqyG2Xv++zqxH8SlTLgYxDOXMtASr+U+EwCtJgE65TcXEbvdIYgZgytlInRcy4f8RIA59fGsNtZSv+TdhkYZ0tunENFQW2tQZcIeaMDMFpzCYBlXU12sC/8AkvwcjN/Of5LP/jOoojWFKdTIoLiFCInSh9ssVyOLR2VOw62ZrnZUJL55UTtqQ0OTZ8G65kFSQ4eQNfEHlQUw1IH2Y4Eg9DFT7ZYEZvMiTXxHWoFQ/F7ijjOS6Kkoy7JHEL/EP/UV3tlfi9hUAgHj719CeYovdn9i/bh9E/4g/iNcBM/Er1qSFDpQ1PgH9Jqc5/ZXCH0HClcz613PzJpf+LnmfKhpcngalz+ycY/Q8F9fzqJSOAoaGyRaRXW8MRqZ9appvtlKkcLZPD1tQX5Tw+lHU2ZsaM00TIVx6RUSQXIrBJ4UZLRNMZQOHtXQsHT3MflQtsKwaGKn2dSD5AmBHj+lGQ4DeR5fWoC5M+aY4m1GbbvYetAU/B7o8zXUBa/3FWn9AtPyHefCdTJ9hSymnHLifypsYRCPiN6k7tVCBqAPf0olHeyl/wAURw+ES0JVc8uFDG24USbJ4fvhVbiNtEnuCeqvpSRlWt60Y8Mm76Q1Y73Ibx+1FPHkNBzikuzozbdEKa3Rgo9DVSVIJ2tRDvgfOr97CIMykVVYzCJTpXLlBpCE4tltu2hlWbtGHnNJcbzkN2iAGzIPGResbtcpONT/AD1YtjsXuwdJKnEJyLzMuE3JQohXevA6mtTsPb7uHVlQRkscpEpJJ15z1Bqj30bDG1Q40Akv4RTrqR8JcUFtFQHAlJPqa7mH+UvwcX1EWszPm9tOCMzKv8ZPtVthcQlwTp0UIPpWNflKBClX1lRNMYZ0kjwFc+T0b4RUjXdgP9T9K6rBp6edULDeaCSTc2m1vCj9sQRlOW8d0ke1ZXJDuD+ywWmLAUBICjBVl8qZw7hWL8DE6cuVfONgGl2S60KObPj7ySfeo/wJGhpnshrFCedIjT0qdhKR1nDZQQZvX3/HhRi9+ZimGVSJNEzRwHvV0DzFjszL94eVDOEPH9+lWCH+g/fnUFYkzFvSo4lLIxZGFHKego4b6AeNHSmRcn2Fd7AD/dVQPNsWNqEsE0Z7EZRYD3+tAbeJTc0LYcYurOttm9dQoD4jJ8SB+VRN6kECq/AQN1fJKR4Jv86H3ibAn98hVlhsKlWvCmMWezTKQAaYsbq2V7m6RXNYIwS4cs2AqTeABjv28qr8Y+oi5NAxe0FNI7saUcFB+B3Cfhl9LbfU8tTSOL3lSmRI8E3PrwrJL2gtz4lHwFh+tSaRWhYfv+gSwpbZYubVWrS3zoSQTreuIQKZaTToQjHpDHom21TCUV82KMkU5ANkMtfFNEArkUQNn//Z"/>
          <p:cNvSpPr txBox="1"/>
          <p:nvPr/>
        </p:nvSpPr>
        <p:spPr>
          <a:xfrm>
            <a:off x="144461"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82" name="Shape 282" descr="http://www.dvo.com/newsletter/monthly/2007/june/images/southwest-wrap.jpg"/>
          <p:cNvPicPr preferRelativeResize="0"/>
          <p:nvPr/>
        </p:nvPicPr>
        <p:blipFill rotWithShape="1">
          <a:blip r:embed="rId4">
            <a:alphaModFix/>
          </a:blip>
          <a:srcRect/>
          <a:stretch/>
        </p:blipFill>
        <p:spPr>
          <a:xfrm>
            <a:off x="6096000" y="2514600"/>
            <a:ext cx="2395537" cy="1676399"/>
          </a:xfrm>
          <a:prstGeom prst="rect">
            <a:avLst/>
          </a:prstGeom>
          <a:noFill/>
          <a:ln>
            <a:noFill/>
          </a:ln>
        </p:spPr>
      </p:pic>
      <p:pic>
        <p:nvPicPr>
          <p:cNvPr id="283" name="Shape 283" descr="http://3.bp.blogspot.com/_OkfKukrY-Zo/TSOosjErPFI/AAAAAAAAASY/55aR7PJttVU/s1600/IMG_4758.JPG"/>
          <p:cNvPicPr preferRelativeResize="0"/>
          <p:nvPr/>
        </p:nvPicPr>
        <p:blipFill rotWithShape="1">
          <a:blip r:embed="rId5">
            <a:alphaModFix/>
          </a:blip>
          <a:srcRect/>
          <a:stretch/>
        </p:blipFill>
        <p:spPr>
          <a:xfrm>
            <a:off x="4038600" y="3124200"/>
            <a:ext cx="1879599" cy="1409700"/>
          </a:xfrm>
          <a:prstGeom prst="rect">
            <a:avLst/>
          </a:prstGeom>
          <a:noFill/>
          <a:ln>
            <a:noFill/>
          </a:ln>
        </p:spPr>
      </p:pic>
      <p:pic>
        <p:nvPicPr>
          <p:cNvPr id="284" name="Shape 284" descr="Raw Almonds (No Shell)"/>
          <p:cNvPicPr preferRelativeResize="0"/>
          <p:nvPr/>
        </p:nvPicPr>
        <p:blipFill rotWithShape="1">
          <a:blip r:embed="rId6">
            <a:alphaModFix/>
          </a:blip>
          <a:srcRect/>
          <a:stretch/>
        </p:blipFill>
        <p:spPr>
          <a:xfrm>
            <a:off x="5918200" y="4533900"/>
            <a:ext cx="3062286" cy="1309686"/>
          </a:xfrm>
          <a:prstGeom prst="rect">
            <a:avLst/>
          </a:prstGeom>
          <a:noFill/>
          <a:ln>
            <a:noFill/>
          </a:ln>
        </p:spPr>
      </p:pic>
      <p:pic>
        <p:nvPicPr>
          <p:cNvPr id="285" name="Shape 285" descr="http://2.bp.blogspot.com/-mqAASwW24fQ/T1IBes9HlpI/AAAAAAAAEcM/nAxpWnQQvfw/s1600/P1060548.JPG"/>
          <p:cNvPicPr preferRelativeResize="0"/>
          <p:nvPr/>
        </p:nvPicPr>
        <p:blipFill rotWithShape="1">
          <a:blip r:embed="rId7">
            <a:alphaModFix/>
          </a:blip>
          <a:srcRect/>
          <a:stretch/>
        </p:blipFill>
        <p:spPr>
          <a:xfrm>
            <a:off x="3175000" y="4648200"/>
            <a:ext cx="2743199" cy="205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Snacks</a:t>
            </a:r>
          </a:p>
        </p:txBody>
      </p:sp>
      <p:sp>
        <p:nvSpPr>
          <p:cNvPr id="291" name="Shape 29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400" b="0" i="0" u="sng">
                <a:solidFill>
                  <a:schemeClr val="hlink"/>
                </a:solidFill>
                <a:latin typeface="Calibri"/>
                <a:ea typeface="Calibri"/>
                <a:cs typeface="Calibri"/>
                <a:sym typeface="Calibri"/>
                <a:hlinkClick r:id="rId3"/>
              </a:rPr>
              <a:t>http://kidshealth.org/PageManager.jsp?dn=KidsHealth&amp;lic=1&amp;ps=207&amp;cat_id=20132&amp;article_set=20393</a:t>
            </a:r>
          </a:p>
          <a:p>
            <a:pPr marL="342900" marR="0" lvl="0" indent="-342900" algn="ctr" rtl="0">
              <a:lnSpc>
                <a:spcPct val="100000"/>
              </a:lnSpc>
              <a:spcBef>
                <a:spcPts val="280"/>
              </a:spcBef>
              <a:spcAft>
                <a:spcPts val="0"/>
              </a:spcAft>
              <a:buClr>
                <a:schemeClr val="dk1"/>
              </a:buClr>
              <a:buSzPct val="25000"/>
              <a:buFont typeface="Arial"/>
              <a:buNone/>
            </a:pPr>
            <a:r>
              <a:rPr lang="en-US" sz="1400" b="1" i="0" u="sng">
                <a:solidFill>
                  <a:schemeClr val="dk1"/>
                </a:solidFill>
                <a:latin typeface="Calibri"/>
                <a:ea typeface="Calibri"/>
                <a:cs typeface="Calibri"/>
                <a:sym typeface="Calibri"/>
              </a:rPr>
              <a:t>TIPS:</a:t>
            </a:r>
          </a:p>
          <a:p>
            <a:pPr marL="342900" marR="0" lvl="0" indent="-342900" algn="l" rtl="0">
              <a:lnSpc>
                <a:spcPct val="100000"/>
              </a:lnSpc>
              <a:spcBef>
                <a:spcPts val="400"/>
              </a:spcBef>
              <a:spcAft>
                <a:spcPts val="0"/>
              </a:spcAft>
              <a:buClr>
                <a:schemeClr val="dk1"/>
              </a:buClr>
              <a:buSzPct val="100000"/>
              <a:buFont typeface="Arial"/>
              <a:buAutoNum type="arabicPeriod"/>
            </a:pPr>
            <a:r>
              <a:rPr lang="en-US" sz="2000" b="0" i="0" u="none">
                <a:solidFill>
                  <a:schemeClr val="dk1"/>
                </a:solidFill>
                <a:latin typeface="Calibri"/>
                <a:ea typeface="Calibri"/>
                <a:cs typeface="Calibri"/>
                <a:sym typeface="Calibri"/>
              </a:rPr>
              <a:t>Save time by slicing up veggies in advance</a:t>
            </a:r>
          </a:p>
          <a:p>
            <a:pPr marL="342900" marR="0" lvl="0" indent="-342900" algn="l" rtl="0">
              <a:lnSpc>
                <a:spcPct val="100000"/>
              </a:lnSpc>
              <a:spcBef>
                <a:spcPts val="400"/>
              </a:spcBef>
              <a:spcAft>
                <a:spcPts val="0"/>
              </a:spcAft>
              <a:buClr>
                <a:schemeClr val="dk1"/>
              </a:buClr>
              <a:buSzPct val="100000"/>
              <a:buFont typeface="Arial"/>
              <a:buAutoNum type="arabicPeriod"/>
            </a:pPr>
            <a:r>
              <a:rPr lang="en-US" sz="2000" b="0" i="0" u="none">
                <a:solidFill>
                  <a:schemeClr val="dk1"/>
                </a:solidFill>
                <a:latin typeface="Calibri"/>
                <a:ea typeface="Calibri"/>
                <a:cs typeface="Calibri"/>
                <a:sym typeface="Calibri"/>
              </a:rPr>
              <a:t>Grab a glass of milk for a snack – either low-fat or fat-free. </a:t>
            </a:r>
          </a:p>
          <a:p>
            <a:pPr marL="342900" marR="0" lvl="0" indent="-342900" algn="l" rtl="0">
              <a:lnSpc>
                <a:spcPct val="100000"/>
              </a:lnSpc>
              <a:spcBef>
                <a:spcPts val="400"/>
              </a:spcBef>
              <a:spcAft>
                <a:spcPts val="0"/>
              </a:spcAft>
              <a:buClr>
                <a:schemeClr val="dk1"/>
              </a:buClr>
              <a:buSzPct val="100000"/>
              <a:buFont typeface="Arial"/>
              <a:buAutoNum type="arabicPeriod"/>
            </a:pPr>
            <a:r>
              <a:rPr lang="en-US" sz="2000" b="0" i="0" u="none">
                <a:solidFill>
                  <a:schemeClr val="dk1"/>
                </a:solidFill>
                <a:latin typeface="Calibri"/>
                <a:ea typeface="Calibri"/>
                <a:cs typeface="Calibri"/>
                <a:sym typeface="Calibri"/>
              </a:rPr>
              <a:t>Go for whole grains – either bread, toast, mini-bagel, or English muffin. Just try to make it whole wheat.</a:t>
            </a:r>
          </a:p>
          <a:p>
            <a:pPr marL="342900" marR="0" lvl="0" indent="-342900" algn="l" rtl="0">
              <a:lnSpc>
                <a:spcPct val="100000"/>
              </a:lnSpc>
              <a:spcBef>
                <a:spcPts val="400"/>
              </a:spcBef>
              <a:spcAft>
                <a:spcPts val="0"/>
              </a:spcAft>
              <a:buClr>
                <a:schemeClr val="dk1"/>
              </a:buClr>
              <a:buSzPct val="100000"/>
              <a:buFont typeface="Arial"/>
              <a:buAutoNum type="arabicPeriod"/>
            </a:pPr>
            <a:r>
              <a:rPr lang="en-US" sz="2000" b="0" i="0" u="none">
                <a:solidFill>
                  <a:schemeClr val="dk1"/>
                </a:solidFill>
                <a:latin typeface="Calibri"/>
                <a:ea typeface="Calibri"/>
                <a:cs typeface="Calibri"/>
                <a:sym typeface="Calibri"/>
              </a:rPr>
              <a:t>Nibble on Lean Protein – Choose deli meats, unsalted nuts, or eggs to snack on.</a:t>
            </a:r>
          </a:p>
          <a:p>
            <a:pPr marL="342900" marR="0" lvl="0" indent="-342900" algn="l" rtl="0">
              <a:lnSpc>
                <a:spcPct val="100000"/>
              </a:lnSpc>
              <a:spcBef>
                <a:spcPts val="400"/>
              </a:spcBef>
              <a:spcAft>
                <a:spcPts val="0"/>
              </a:spcAft>
              <a:buClr>
                <a:schemeClr val="dk1"/>
              </a:buClr>
              <a:buSzPct val="100000"/>
              <a:buFont typeface="Arial"/>
              <a:buAutoNum type="arabicPeriod"/>
            </a:pPr>
            <a:r>
              <a:rPr lang="en-US" sz="2000" b="0" i="0" u="none">
                <a:solidFill>
                  <a:schemeClr val="dk1"/>
                </a:solidFill>
                <a:latin typeface="Calibri"/>
                <a:ea typeface="Calibri"/>
                <a:cs typeface="Calibri"/>
                <a:sym typeface="Calibri"/>
              </a:rPr>
              <a:t>Keep an eye on the size – Remember, snacks should not be an extra meal. It should just hold you over until your next meal. </a:t>
            </a:r>
          </a:p>
          <a:p>
            <a:pPr marL="342900" marR="0" lvl="0" indent="-342900" algn="l" rtl="0">
              <a:lnSpc>
                <a:spcPct val="100000"/>
              </a:lnSpc>
              <a:spcBef>
                <a:spcPts val="400"/>
              </a:spcBef>
              <a:spcAft>
                <a:spcPts val="0"/>
              </a:spcAft>
              <a:buClr>
                <a:schemeClr val="dk1"/>
              </a:buClr>
              <a:buSzPct val="100000"/>
              <a:buFont typeface="Arial"/>
              <a:buAutoNum type="arabicPeriod"/>
            </a:pPr>
            <a:r>
              <a:rPr lang="en-US" sz="2000" b="0" i="0" u="none">
                <a:solidFill>
                  <a:schemeClr val="dk1"/>
                </a:solidFill>
                <a:latin typeface="Calibri"/>
                <a:ea typeface="Calibri"/>
                <a:cs typeface="Calibri"/>
                <a:sym typeface="Calibri"/>
              </a:rPr>
              <a:t>Fruits are quick and easy!</a:t>
            </a:r>
          </a:p>
          <a:p>
            <a:pPr marL="342900" marR="0" lvl="0" indent="-342900" algn="l" rtl="0">
              <a:lnSpc>
                <a:spcPct val="100000"/>
              </a:lnSpc>
              <a:spcBef>
                <a:spcPts val="400"/>
              </a:spcBef>
              <a:spcAft>
                <a:spcPts val="0"/>
              </a:spcAft>
              <a:buClr>
                <a:schemeClr val="dk1"/>
              </a:buClr>
              <a:buSzPct val="100000"/>
              <a:buFont typeface="Arial"/>
              <a:buAutoNum type="arabicPeriod"/>
            </a:pPr>
            <a:r>
              <a:rPr lang="en-US" sz="2000" b="0" i="0" u="none">
                <a:solidFill>
                  <a:schemeClr val="dk1"/>
                </a:solidFill>
                <a:latin typeface="Calibri"/>
                <a:ea typeface="Calibri"/>
                <a:cs typeface="Calibri"/>
                <a:sym typeface="Calibri"/>
              </a:rPr>
              <a:t>Consider convenience – Single serving containers such as low-fat yogurt or individually wrapped string cheese can be a great after school snack.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FOOD GROUPS</a:t>
            </a:r>
          </a:p>
        </p:txBody>
      </p:sp>
      <p:sp>
        <p:nvSpPr>
          <p:cNvPr id="93" name="Shape 9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FRUITS</a:t>
            </a:r>
          </a:p>
          <a:p>
            <a:pPr marL="342900" marR="0" lvl="0" indent="-342900" algn="l" rtl="0">
              <a:lnSpc>
                <a:spcPct val="100000"/>
              </a:lnSpc>
              <a:spcBef>
                <a:spcPts val="64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GRAINS</a:t>
            </a:r>
          </a:p>
          <a:p>
            <a:pPr marL="342900" marR="0" lvl="0" indent="-342900" algn="l" rtl="0">
              <a:lnSpc>
                <a:spcPct val="100000"/>
              </a:lnSpc>
              <a:spcBef>
                <a:spcPts val="64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VEGETABLES</a:t>
            </a:r>
          </a:p>
          <a:p>
            <a:pPr marL="342900" marR="0" lvl="0" indent="-342900" algn="l" rtl="0">
              <a:lnSpc>
                <a:spcPct val="100000"/>
              </a:lnSpc>
              <a:spcBef>
                <a:spcPts val="64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DAIRY</a:t>
            </a:r>
          </a:p>
          <a:p>
            <a:pPr marL="342900" marR="0" lvl="0" indent="-342900" algn="l" rtl="0">
              <a:lnSpc>
                <a:spcPct val="100000"/>
              </a:lnSpc>
              <a:spcBef>
                <a:spcPts val="64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PROTEIN</a:t>
            </a:r>
          </a:p>
        </p:txBody>
      </p:sp>
      <p:pic>
        <p:nvPicPr>
          <p:cNvPr id="94" name="Shape 94" descr="http://www.mysprintclub.com/wp-content/uploads/2013/08/fruits.jpg"/>
          <p:cNvPicPr preferRelativeResize="0"/>
          <p:nvPr/>
        </p:nvPicPr>
        <p:blipFill rotWithShape="1">
          <a:blip r:embed="rId4">
            <a:alphaModFix/>
          </a:blip>
          <a:srcRect/>
          <a:stretch/>
        </p:blipFill>
        <p:spPr>
          <a:xfrm>
            <a:off x="3124200" y="1295400"/>
            <a:ext cx="2438399" cy="1524000"/>
          </a:xfrm>
          <a:prstGeom prst="rect">
            <a:avLst/>
          </a:prstGeom>
          <a:noFill/>
          <a:ln>
            <a:noFill/>
          </a:ln>
        </p:spPr>
      </p:pic>
      <p:pic>
        <p:nvPicPr>
          <p:cNvPr id="95" name="Shape 95" descr="http://t2.gstatic.com/images?q=tbn:ANd9GcRRZrg3kxuu3vLxRm9SgDw0FNl8AU6jcaf_Fx-biDkOge0hq5-w"/>
          <p:cNvPicPr preferRelativeResize="0"/>
          <p:nvPr/>
        </p:nvPicPr>
        <p:blipFill rotWithShape="1">
          <a:blip r:embed="rId5">
            <a:alphaModFix/>
          </a:blip>
          <a:srcRect/>
          <a:stretch/>
        </p:blipFill>
        <p:spPr>
          <a:xfrm>
            <a:off x="3733800" y="2895600"/>
            <a:ext cx="2895600" cy="1581150"/>
          </a:xfrm>
          <a:prstGeom prst="rect">
            <a:avLst/>
          </a:prstGeom>
          <a:noFill/>
          <a:ln>
            <a:noFill/>
          </a:ln>
        </p:spPr>
      </p:pic>
      <p:pic>
        <p:nvPicPr>
          <p:cNvPr id="96" name="Shape 96" descr="http://www.joesmithfarms.com/images/vegetables.jpg"/>
          <p:cNvPicPr preferRelativeResize="0"/>
          <p:nvPr/>
        </p:nvPicPr>
        <p:blipFill rotWithShape="1">
          <a:blip r:embed="rId6">
            <a:alphaModFix/>
          </a:blip>
          <a:srcRect/>
          <a:stretch/>
        </p:blipFill>
        <p:spPr>
          <a:xfrm>
            <a:off x="6096000" y="4476750"/>
            <a:ext cx="2235199" cy="1441449"/>
          </a:xfrm>
          <a:prstGeom prst="rect">
            <a:avLst/>
          </a:prstGeom>
          <a:noFill/>
          <a:ln>
            <a:noFill/>
          </a:ln>
        </p:spPr>
      </p:pic>
      <p:pic>
        <p:nvPicPr>
          <p:cNvPr id="97" name="Shape 97" descr="Trillium Natural Foods, dairy products."/>
          <p:cNvPicPr preferRelativeResize="0"/>
          <p:nvPr/>
        </p:nvPicPr>
        <p:blipFill rotWithShape="1">
          <a:blip r:embed="rId7">
            <a:alphaModFix/>
          </a:blip>
          <a:srcRect/>
          <a:stretch/>
        </p:blipFill>
        <p:spPr>
          <a:xfrm>
            <a:off x="3429000" y="4510087"/>
            <a:ext cx="2540000" cy="1904999"/>
          </a:xfrm>
          <a:prstGeom prst="rect">
            <a:avLst/>
          </a:prstGeom>
          <a:noFill/>
          <a:ln>
            <a:noFill/>
          </a:ln>
        </p:spPr>
      </p:pic>
      <p:pic>
        <p:nvPicPr>
          <p:cNvPr id="98" name="Shape 98" descr="http://strengthguild.com/blog/wp-content/uploads/2013/05/lon2-300x192.jpg"/>
          <p:cNvPicPr preferRelativeResize="0"/>
          <p:nvPr/>
        </p:nvPicPr>
        <p:blipFill rotWithShape="1">
          <a:blip r:embed="rId8">
            <a:alphaModFix/>
          </a:blip>
          <a:srcRect/>
          <a:stretch/>
        </p:blipFill>
        <p:spPr>
          <a:xfrm>
            <a:off x="571500" y="4548187"/>
            <a:ext cx="2857499" cy="182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a:solidFill>
                  <a:schemeClr val="dk1"/>
                </a:solidFill>
                <a:latin typeface="Calibri"/>
                <a:ea typeface="Calibri"/>
                <a:cs typeface="Calibri"/>
                <a:sym typeface="Calibri"/>
              </a:rPr>
              <a:t>“Eat This… Not That” </a:t>
            </a:r>
            <a:br>
              <a:rPr lang="en-US" sz="40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…The Game</a:t>
            </a:r>
          </a:p>
        </p:txBody>
      </p:sp>
      <p:sp>
        <p:nvSpPr>
          <p:cNvPr id="297" name="Shape 297" descr="data:image/jpeg;base64,/9j/4AAQSkZJRgABAQAAAQABAAD/2wCEAAkGBhQSERUUExQWFRQVGRgXGBYYFxwcGBoaGxgYFxcYFxgXGycfGB0kGRcYHy8gIycpLCwsGB8xNTAqNSYrLCkBCQoKDgwOGg8PGiwkHyQsLS8sLDAuLDA2MSwqLCwsNCwsKi8tLCwsLCwvLCw0LCwsLCwsLDQsLCwsLCwsLCwsLP/AABEIAOEA4QMBIgACEQEDEQH/xAAcAAABBAMBAAAAAAAAAAAAAAAGAAQFBwIDCAH/xABNEAACAQIDBAYECgYIBQQDAAABAgMAEQQSIQUGMUEHEyJRYXEygZGxFCMzNFJyc6GywRY1QoOz0SRigpKiw+HwFVN0k8IXJVTSQ2Tx/8QAGwEAAQUBAQAAAAAAAAAAAAAABAACAwUGAQf/xABBEQABAwIDAwoEAwUHBQAAAAABAAIDBBEFEiExQVETFCJhcYGRobHBBjIz0TTh8BUjUnLxJDVCQ1RikhZEU6Ky/9oADAMBAAIRAxEAPwCzarSPZkmIxMkcQBYtIbE20DG+pqy6Dtyz/wC5P++/FWc+DHlhqHD+EepQmOsEjoWu2En2UDHsWU9d2bdRrJcgEcRw58Kkm3FxY1KL3/KL/Oib4bHicDisQoCytFklUfSW9j6wfZburbvbssyMSuDaVjGAJhLlynW3Zvrbj663xrJC7LoP0OsKgFBEGZtTpfxJ6igkbtTmSOMIC0q50swsVte9+X+orHDbuTyBsqjsydUbsB272y+2jDZm1FXZ8eLOskEbQr63QD7gPaa37wzCJ8MsOpmxAnIFtdBp9/3V3nUt8tuPlt8rLnMocue53G3UdB53QJHsWVp/g4UdaCRa4tcC518q8h2PKwmKgWgBMmo0te9u/wBE1P7MxNtsFpOzeSQWJGhKkKCRp3U8GzZMNDtJ5hkWVWCEkdokva1j/WFSvqHN00vYeJOqhZSsdc62BcD2AaKEfcfFgX6sHS9g63t4C9a8LudipEWRIwVYXF2UH2E8aLN49swYbFpIY5HnEK5SGASxzAAjj31pxeBmxOFwTxLc5i7EEALma99T51EKmawJsAd/j1qc0cGZzW3JG4Hs6vJBuH2JM83UBCJRe6nS1hc3PD106wu6mIkeRFQZo2ysCwGtri1+OlG2MCCbF4jrVjuq4dJDqA1ruRbjyHqpjtLDKdoYPEIQyzFQWHAsgtf1j8NdFY92zh52uucwjbtJOvEbCbXQ6dyMVmC5FzEEgZ15WvfXTiKxl3NxKlQUW7tlUB1Otie/TQGiLYP63xXPsy+vtJXmA2aUxmGYYRsMudgSZM+YlGsOOnA1w1MgNiRsv+tUhRxOFwD81tvWBwQztDdTEwoXePsjiVYNbzsbitWD3emlTOijKb2uwBa3HKDxotTASYdNovN2ElDiO7DtEl7WF/EVE7vbPk6tZ2DSBAepjvzOhOpsBQldiEsEBka5t7gC42kjZt47TfQXSjoY3ShpDrEG44WNr7OGwW1URg9355QSqWAJXtEC5BsQL8wRavId352zWS2S4a5AsQLkcbnSiA4WSWHD2W7piGaUAjsnrGLX18a3YeFmxmJdQShRkDDgWslx51Uux2pGc3Zpc2sdLODbbf8AENQiBhsRy/NrbvuL8N2woZ2fsGWZcyAZb2BLAXPcL8a92du/PM7oidqP0gxAtrbnUru9siW2eQOUhJKRX1Mg8L2Fiaktz87T43rI7u0fajva979m44aWF6tI8SlfPKwOa5rQLW3EnZt102nZfRDsooy2PMCC4nyHZprsUE+5mJDqmRcz3ygOv7Op56Vpx26uJhALx2UkLmDAgEmwBsdLk0W7C2cY8dEfgpwylJBYyZ8xsDxvpWvZ2Ckw2GnE4ydZNH1akgknONQAf92o3nbxvG7z70hQxkbCNuvCwHEDah6PcnFMzKEW6mxGdeNg3froRWE25+JXNdF7Klz2wbKOJ091Ez/r0eX+UaY7vDt7T+pL+KSu84ltfTYDs4pc1hzZddrht4C/BQ2G3OxUkYkWPQi6gsAzDvCk++mrbBmEJnyHqwxUm+oIOU3XiNdKOcZs+SbHYTERdqBUTtgiwAzFufMEVtl27HHDmIDwS4mWN/qnNcjv1HspvPJNLWN/z07V3mMNjckW38dmvZqq7x2zJIljZxYSrnTW9109nGoR+J8zVg9IeGWMYVEN1WIqp46ArbXnpVfPxPmaAxOQyQxuPErbfBMQiqqhg3BvusaVKlVHdemq76GMRuxB1jN8IZGJJIDqCLm5GutFFcp7yfPMT9tL/East8OxzvfJyEpZoL2AN/FeYVsUUgbyjbq/13Vw4uBiWF+NnTXz76z/AEdi/wDmP/3FrmylatbzevP/AHTv+LVW80pB/ljxK6RTdKAjKMSxB/ZDJqfIVvO5KEg9dKbcNRp5aaVznsckYiIroRIhFvBga6i2JiGeFWbiRVJi1biVBltUE3vuH2U8OHUkl/3fmfuoHG7pYeMZ5cQyC/pOyAX82501kwWBawbaKtbheeM28rnShTp62r2sNhweAaVh59hPc9VLerHDziFTTtmfUOBPU37KOShpGuIEY8Suk03NikAYTu4IFmurAjlY21FefoxEOz8KcAaWzqLeFqDuhPbrGNsOTohJUdwbX35qqfap+Pl+0f8AEaigfiUs8kLqgjLa2g1vfqXTQ0jQHCPb1ldDforh7W+Em3G2dLeyvRuxBpbFMLajtpp4jurm61KrDm+If6p3/Fqj5pSf+IeJXSK7rwA3GKYHvzpc+Zrcm6aNqMTK1uYcGx/I1zRarF6GNoumJkQHsuFuOVxfW1CVgxGCF0oqSSP9oT2UVI45eTHiVL4rGOXZe0+VmA4sdCRe3qpDFzDgsgHcA4Huog3IH9On/efxKPyKCrPiOeB4jOugO7f3LTVGHYbTvyinB0GtyqcXabi9iRfjZiL+duNexY6TggbyXN9+Wt29eB6jHSp+xJaVP7V8w/vhvaKKujQfFz/XX8NHVGMSx03LjUG3Df3bkS/CcLFPy7YB2XP3Qi2PlGpDr4nMPfWC7TcG4JBPEhjc+Z50d9JkmXZ0pHENF/FUUK7mbvfC2zP8kls1v2ieC+HefVUdNjkj6d1Q45QDbd1dSigw7CpI3PfABl6z90xTacrHs52I+iWYj2cKzlfEaFopdOBZH09ZGlWxhcIkahUUKByAtW6qt3xdUZuiNO77IJ1JhpOlMLdp+6pobTe97nN35jf28a9jx8muUMb8cuY+21Wbt3dmLEqbqFkt2ZANQfHvHhUB0dwMj4qNxZ0ZVbzF+HgePro9nxNK+B0jSbttcfoIluH4QYi8U4uN1z90Kri5guULIFPFQHsfVa1Y9fLa2R7d2V7ey1XDavbUB/1dU7h5/kheaYb/AKYeJVOtiJTa6ObcLq5t5XGlNHQjiCPMEe+rstVe9K8hVsJbmZAfYlSwY/LXytieOO/qvwVphr6WlktBCG5tCQT7oTpVjXtXFlrczVeNcp7x/PMR9tL/ABGrqyuU94/nmJ+2l/G1UHwr88vYPdeaVewLZu1soYicRtexB4eYH51ZqdCaEA3P96q03W2umGxKyuGKj6IF+IPMjuq6djdMWCmljhAmQuQoZ1XLc6AEq5IudOFWWLvr2PBpgcttbKKERkdJROC6G1jkVwTdTfU1ZmDw+RFXuFq2qwIuK14vECNGduCKWPkBc+6sVUVk9WQJDfgjmsazYudulbafXbUn1useWJf7I1/xFqEa3Y3FGWR5G9J2Zz5sSx99bZcARCkvJmZfZw/P2V6lAwQxMj4ADyVS45iSifor2j1WNA5OPvB0+4mrB2z0OQSyNJECocliMxtc6m1+AvVN7BxfVYmJ+5x7DofuNdR7LxGeFG7wKy2OyzUk7ZYTbMLHuRdOGvbYrn3pD3JGzzDYk9b1nO/o5P8A7UH1bvT/AMcH5T/5NVFV9hM756Rkjzcm/qUPK0NeQFZ+7vRUmJhWS51A5+FF+6nRoMHN1inzub8Klujv5mnkPdRResRXYpUmR8Rd0b2R7Im2BQBuP8/n/efxaP6r/cj5/P8AvP4tWBQ+L/iO4eiucS+v3D0QP0pbOvFFiBxhbK31JCB9z5faa29GZ+Lm+uv4aKNsbOGIglhbhIjLfuJGhHkbH1UJdFdxFOraMkmRh4qLH7xREc/KYa+M7WkeBP8AVMjm/sz4z1HzTzpS/Vkv1ov4qU56PsNkwER5vdz6ybfdam/Sj+rJfrRfxUqR3L+YYf7MVAXWw4D/AH+wQwP7ojrHomPSHvI+DwoaLSWRxGhIvluCxax42ANvEigXZO9+PR1eTEGRbjMjKtivO2VQQbd1EfS/8lhvtj+BqDH9E+VXuFU8T6MFzQSb307lZYbSRzhxeFeKNcA9+tVpvvtGfCbQJw8nV/CIkZrKpuyFkuQynXKFqx8J8mn1V9wqtOlM/wBNw32TfjqmwdoNUWEXBB0Piq+naDMGnYTZY7tb0Y9sXCks4eNmysvVoLgg81UEcKtKqi3b+eQfaD3GrdqTHGMZK3I0DTcLb0XiVOyCQBnD3VT7w74Y4Y3ERRThI43yqvVobAAc2Uk1CbQxmJxLo2Jm6zq75RlVQL2vooF+A40423+scZ9qfcK11p6aGJkbHNaAbDWw4cVY0FFE+JshGq8tSr2lRKusoV4VynvH88xP20v42rqyuU94/nmI+2l/iNVD8K/PJ2Bea1ewKOpzsw/HRW+mn4hUtuThVkxaqwuCD7xV6wdH+GFjlF9Dwq9xHFo6N3JvF7hDxxF+oUvu+b4dL91QnSltLqdlznnIBEP7Zsf8OY+qijDYcIoVeAqqunvaVo8NB3s8p/sjIv429lYfDIhUVzBuvfw1R8pyxlU5Rzidi32J1nAxvG/94lCPbIPZQNUk+8eIMBgMrdS1rppY5SCL6X0IB9Vek1ET5CwsOw3PYqxpAvdRwrpPo62l12DjPOw91c11dHQjtO8TRn9kkf8Al+f3VTfEcHKUub+EqemdZ1kz6f8Ajg/Kf/Jqo6t3p/44Pyn/AMmq/wB3Nhdc12By+NxcfSRrWJB5UZgDS+hjaOv1Khq5Gxuc52wK7NydqRw4NM5+iD4XGhPhfnW7Eb8fQTkPUwbtDxBXhQggsAONhanmF2Y8gumU65bZhe9r2tx4An1UW34ZoYiZqo3JO82CzsmN1ErssAt6rLYe0vg+JkltdXz2HPtEsPvsPXRXPvTHJh5crZX6trcjm6st2eenf4UJ4jZMqJndbLoOIvqAQLceYpl79dfMEe41LU/DtFXfvYXajS4NxopP2/WNk/tOvlorD3P2z8KwcMp9MqA/117Le0i/rrfsvY4hmxDg9md1kt3HKFb2kX9dBPR9j/g0jYdj2H7SknnopzG1gWJFgO6rIFebYrSSUFTJCRYH0vfyWwhnjmYHxnQoU6Uf1bL9aL+KlSO5fzDD/ZrUd0o/qyX60X8VKkdyj/QMP9mKjd/dw/nPoEUPpnt9kNdL/wAlhvtj+A0GSeifL8qM+l8fE4b7Y/w2oNcdk+VabCPwbO/1V/g3yO7VdmE+TT6q+4VWnSp88w32Tfjqy8J8mn1V9wqtOlQ/03DfZN+OqDB/xvc5UlP9dvamW7XzyD649xq3aqLdv55B9oPcat2pcf8Aqs7PdWOM/Vb2e5VKbb/WOM+1PuFa62bb/WOM+1PuFa61UP0mdg9FbYb+HalSpUqkVgrwrlPeP55iftpf4jV1ZXLe9Oz5ExmIDRut5pSLqdQXJBGmoI1vWf8AhYgPkvwHuvM6vYFhuxthcNiFlZSwHIWvxHf5VbCdO+FAA+Dz/wCD/wC1Ur8Gb6Lew0vg7fRb2GtNV4dS1bg6UXI60KyRzBYK/Ng9MWFxU6w9XLGXuAz5ct7Xscp0qtemDavXbScA9mJUjHdwzm3ra3qoX2YjrNGwVtHU8D9IV7tVJXmkd0fMzsTdTzND0uF09JU8pFoMtrX33Tnyue2xWOx9nGeVYwbX50fRdDMhAOZtfKorox2UXxOYqRawFx43PuFdCotgB4VWY1i01NMGQndqpYIQ5t3LlHbOy2w08kL+lGxU/kfZY0XdEO0+rxhS+jgH2G35046ZtgumPMyoxSZFYsASM6jIRpwNlU+uhbdaR4sXE2VvSsdDwOlXDntraC9/mb52UIGSRWJ09LdsEO/ruGv/ACeVPujHdeOcNG11+LLArmUZrgAlX4cdRTXphw7ypgJVRmResDEXABbqityuq3ynXwqU3HxJWOXIGLNAUQpmezsRl7R14jian+HPwAynUX/+iq3FiOUaHDok69wU1+isMUQmn6yyQq8iKRcuzFbAngARXuH3fCY+OBWk6h/jQdLgmNrAta1+I8jUrjdqriIysscqpLCoZlS5V1JcgD9oWN7im/8AxuQY5DllXDKAuUrqxEbgNbjfQ6f1au80jwQ7XQ7dnd17VVOjhYWlo3jZ536tiwfY8U0JdXl6rqpmCvlzB4sqjtBb207+VMtt7JweGkVGixBvbtBlysCNcpPGxIvUhJtKOCMwKsuUQYghmWxJkYHgOCgnj5U03pQYgrLGZ2YhSqMhCBQBmKk8L9k+N6UDchyjRpvs09EpsjmEgAuFuvtUJvpgocNKFg6wPCQzMxzDUAjIF1JsTxHGjbYuM62FG7wONr+u1BG/OIzzSS2KpIqspa6kjIovpqtOuj3eOFcLklljjKMQMzgAjiCC+rcePhWW+LKQyU8UrRdw28dVdYIXOdKAOiCn/Sn+rJvrRfxUrZ0dYwPgkXnGSpHruv3EVG9JG3sPJs+RI54ndmjsqurE2kUnQHuBNDW6+8DYRgwGZCLOneORF+YrNQUT5sPLLWcHXF9NwWypqczxPDdosQrF3t3bGNg6vNlZWDo1rgMLjUdxBI9dC+A6Ops69a6BARfLck25C4Fr0UbP3ywkwGWZFb6DnIw9TcfVT+XbECi7TRAd5kW3voCKpraZhhaCO70UMVTLTgtbpfanYFU/v/jhLtQqNRDGkZ+sbu34gPVRRvN0owRIUwpE8xFlK6xqe9m4NbuH3VXWzsO12eQ3dyWYniSTck+urbBaCSJxnlFtLAHr3qbD4HSTB24Ig3a+eQfXHuNW7VP7AmVMVCzEBVcEk8ALHU1Zp3nwn/yYP+6n86HxyJ75WZQTpuHWisZ+q3s9yqn23+scZ9qfcK10tpYpZMdinjYMjSEqwNwRYC4PMUq00QtG0HgPRW2Hfh2pUqVKpFYK7zTnEbq4eYAyJmNhzptUXtWDFs14cU8Y+iMpHqzKaxOE1FPA9xnG0aLzmZrnAZVLfoFg/wDlfeaR3Cwf/K+81N4HN1aZjmbKuY95sLnTxqtUx2PnxeJVMW6IkrqqhY7AKxAAul+XO9bOfmsEfKPbogW53GwUrsTd7CTT4iMxfIuV4+Jt91Zb27Hw0HUXj+Ucx/4GYfhp7uPsZ4GmaRzI8pDMx4k3NyfbTXpOOmD/AOo/ypKDZFBLSPlYP4rHftKfdweAU62Lu3AslwltL+6nW80y4WESW/bRT/aNtPXanOx/SH1f5VG9JvzL97D+MUFh1LFPQufK0F3S1O3xT5HkSWBT3DbKixMXxgzAnh6qHNr7DwsOKSERgZ0zg+IYg/lRbu58iP8AfIUNb0j/AN1wv2Z/HUzaaP8AZoLRY2GveuZzyqII93kaPK4upHo+FV3j0k2fiZOq0DDKDlfKODAKzHtEW4+Jq2pmIUkcQDb2aVTWzNkYnHKJp53Zrm6sbhb+kFT0Vty05VdUslLhIAcNHaH7lV1ZBJVN6J6Q1CmsPj5pI0kumpkfRGuCwcWUZxm0JtpoOdZSY3EByoKWKliVQ2Y5nVl9LX0i3qFBUs4R8jGzC5sb3A5ltABWYbxrQMpHyEvjlBB2dEaLNSVLoui9hB7SifDQXf01a8fUkMhClUdIr3V730Bp22KljQuGi7KlipRgzWjjAzLn1sAikUGXrBJ87ZU7TGx07muAb8Dqppz6OVpDnTafyhchqM3RZGb9pT/aGNfFdVEQBlGUFcwNjYatrpoNOAqb2b0eYV8acNIrlBhlmtnN8zSMp14204UH7wwYnBvhmSQxPKsjGyg8Mg1DAjnRj0UYyebHTSYiVpX6hVDMALKHuAAoA4k0BVTMkflA0GxbLCqOqpqZ04O3aVD9JO5WEwBw/UIR1pkBuxPohSLX4cTUh0ebowYxJjMGPVlQuViuhFzw4056dWscD9eX8KVIdDbXjxP10/CaCsM9loYqiUYa6QOOa4137UH9I+7uHwmKjhjU5Xiz9oltc7LxPgBTjo66P8Li3maePMiBQACV7RuTqpHID21v6Zv1lh/+n/zGoz6KMHkwRfnLIzeodgfhpBvTXX1DjhvKOPSJtfftQr0kbi4XA4QT4aLJlkCv2mbssCB6RP7WWirC9F2CZFJWS5UE/GNzFSPSHs7r9mYpAMx6suo7ynxi29a1UWzt9doEw5cY+TMgy5YzpcC3oX4U51gdUJSvq54csTzdt7662KtD/wBKsD9GT/ut/Oh/fPoxwOHwWInSN88aFgS5IvccjVg7w4lo8JiJENnSGRlPcQhIOuh1Fc94nenaGJw7JNi3eN1sylUAI42JVAa67K3co6V1ZVus15NuJVtQ9E+AWO6pIDlv8o3deqdwGK6xc3I8q6SB+J/sf+Ncy7B+SFRygWVngdRLJK5j3EhSNKlSoZa5XfSNKka8wKwCIMN6C+Q91V3u587xv28v4zViYb0F8h7qrvdz53jft5fxmt5jP4Ed3oq6D6iNNj8W8hUhPCrWzBTY3FwDr361H7H4t5ChjpYgzx4RCSA2I1sePxUnHvqXB3hmHhx2DN6lcmF5LI3RFHC3qoX6TfmX72H8YrTuhuzHh5s6XuUIOviD+Vbek35l+9h/GKLhqWVNM6SMWGqYWlrwCpjdz5Ef75Chje0/+6Yb7I/jon3c+RH++Qoa3qjLbVwwHExH8dBAE4WANtvdP/ze9Eke8MQIWVhG3e2inyY6eo05OzomuwAu2pZefjpxqL2hsn4tmkAKqpY89ALn7qhsDswRkPhpGQccoPxbDmCp09fGhW4iWMbFXxbd9tvcn8kCSYyn23d0YWBd0DAakkajx8aGJtwo21jci4056nifO2lWiyXFjwIsar7dDFFomXjkdlHkGIHupYkyTDwJaV5aDtF9O5NYxk2kjQVVOKwz9Y4zmyvYf2CQDR10O7KQzYjML5VjIv4tJehHG/KyfaSfjNHnQ58rifqRe+StDFM+S2Y3WqrsPpqeie6JgBsPUJh03LbE4ED6E34oq39EPzqb7IfjrT03/OsF9Sb8UVbuiH51N9kPx08/UQdN/dUn63q0sVhUe3WKrW4ZgDbyvSw2GRNEVVB45QB7qrDp3JtglDMAXlvYkfsp3U76FocsWJFye2nEk/s+NSZulZUraV5pzPfQHYoHppa20cOf/wBc/wARqsnAoMHssX06nDlifEIWP33oC6TsD122sDH9NFU+XXMW/wAN6tPaGzknheGQXjkUowBIupFiLjUad1IDpEqSaX+yxR9ZPt90OdGkwm2RhQdQIuqP9m8Z91Uvs7DdVN1R4xT9X/cky/lXQmwthRYOEQwKVjUkgFi3E3OrG/GqX3wwXU7ZmW1hJJDKvjny5v8AGHpsg0CNweVrahzW7CCrk3r+Y4r7Cb+G1c54D5AeX5V0ZvX8wxX2E38Nq502eLwgeH5Uybcivh36j+5dKX/o/wC7/wDGuaNhfIr5D3Vds3SZs9cOVOIAfq7Zcr3vltb0e+qU2KtolHgKUx0SwKNzah+YWT6lSpUMtkrvpUq0Pj4wSDIgI4gsAR5gmvMg0u2BefEomw57K+Q91V3u587xv28v4zTrHwNM/wATjHT+qkxt6lDaVhs/Zq4GOSR2d+Lu1izcyzHmeZNamvxCOppmwtBzaaEISOItdmOxF2x+LeQod6TuGD/6j/KkrxtorMGRJHiewbi0b2N7HiCRoT7KiV3fMjI8mLeYKcy5pMw17Nxc27xfzrtLXsgozTyNIdY7uK46MufmCM9j+kPq/wAqjek35l+9h/GKwlxKMmVZQubRWWSxuONipvx7qGsfsnMhebGu8SHMQ0pZbqC1rX1IGtq5hteyGmMD2m5vbTiuyRkvzBH+7nyI/wB8hQzvW9tq4YjlET/jrPGR547R4hosg1KSFbaft2Nh66iNn7PX4UWkxLTSRxqxLuWCoxOXtE2F7E1IzEWcy5EAhwHDgVwxHPm3KyIplkXSxBFiPeCKaYLYEUICoCFHAEkgeV6G8dDG5BWbq3IuGSTKSON9DqPuqNOExTejtCQqdBZ194FER4tTTsHOWajqumGFzT0SjLeXeGPB4d5ZCLgEIv7Tvbsqo5kn2C5OgoK3Cw7Lh7vxY3J7ydSfbTDZu7UMziSSdpmuwBkcsxCmzFc5vkuOI00oo+HQxIvbUKxVVsQcxLBBltx1I4UDi9fzq0MbTt4KWGPJqSqkxvysn2kn4zR30O/K4n6kXvkoDxsg62XUaSSX1/rtSw+05Ir9TM0TNYEo1ibcL248fvrTwHKAStxWxc4pTG0i5A9QUX9OHzrBfUm/FFW7oh+dTfZD8VV9iZ5ZnV58Q8xW6rne9rm5A/3ypxhtsNEx6mZonN1zI1jpbS/rFTF/Tuq2GieyhfA4gE7Neu6POnTjgfry/hSpDod9DE/XT8NVXjsZLMyHEYl5cpIQO97E8bDkTb7qeQbVliDCGd4bkZsj215XrpeM91FHh8nMnwEi9+KtTamz+s3hwrEaRYR5PX1hQfjPsqL6b9syRxYaGKV4nkkZiUYqxVFta6kG2Z1Pqqu49q4rrTL8MmMuTJm6w5sl8wHlfWm+LmkmdXxGIeYqCFLvewvrb1+6nGQW0QUeDzZ2F5Fh1qwOh/aMgxE0Us0kueMMvWSM9ihscuYm2jj2Cvel3AZcdgpwPT+KY+KurqD6mb2UEYfGtG2aOQxvYgMrWbXiBWnHYyeYqZ8TJIEOZQ73APC48eV6aJOjYo+bDHMqhNDbLvHdZdA71/McV9hN/DaudtlfJJ6qkMZtnFyhkbGTFGBVlMhsQdCD4a2rTgsC2Wyo7AadlSfcKbLI02UmFUElI5xkIsVeJ3DwBXXCwnTjkF6obAzZlOlrEj2G1TM+0dpG9sRjFXu7drezSojB4bItq4+Rjx0U7DKSoglcZHXHbdb6VKlUS0KvCuU94z/S8R9tL+Nq6srlPeL53iPtpf4jVQ/Cvzydg915nV7Atm62KaLGQupswcWPtB+410q+G+E4RkY261CrHwYWP3E1zBsrEBJo2bgrAnyroPeLeB8Lsh8RCVLqseUnUdp0S9uejUT8QQufPDk2k2B67ptOQGuupHaO6qzM7FtWfOLqCB8UIgh11S2YkX1znhWld0SGJ60WYhnUxixYNI4sM2i5pL5dT2RrVPf+se0f+Yn/AGl/lVhdGW++KxgkGJS4BBWUJlUg3uDy0ty76BnocRpYsxeCBuHtopGPjebAKb/Qs6AzXFk0Md8vVu0iZCXJUBiOJYnKNa9fclb9hwqZOqKdWCuTLCpy6izfFelr6baVPNtGMG2cf78q2iYHgRVOa2s23Ph+Sn5IDchefDxx9dG0vaDxTZeodku0hKBVuTJmkB0RrAjgNbt2wUXwRyXbI7xlGWNy5EIVmEkcYDj4xJLqLWFS2J2DI87TCVA14so6skAR9blDfGdr5ZzcW1t5V5JsGYwrCJlyBu0DGSZEyi6uVdbXkzMbcQbd9zectAHT1uCff/DxUWU8FEYXY0DydUkga+ZgDA5Qt1YicCUt2gA5OUNcFjrobe4CWKPEM7u7tGqRxIY3JkkJm+NRMpZuznQEFuyjEmxuZjB7vPHKriRSFMuUZLWWV+skv2iGa6qAbCwB761HdmXP1nXJ1t7k9Ucp+LaPNlz6PZib3tytTzVxuu10mlvO/wDLvCWU8FG4HdeOSCH49GDRRMpyC7N1PV5rkgsjKzsVsCSza8qf4XdpRIJOuRgWWRgEGrK7t2Dm7C5nGmp7I1rXiNzi7MAyxxiOKGMhbyBYkcKQ1xlGaQ6W1txF6z/RFrkiVVzkFwsVhoyECMZ+wLRqDxva+l646qa4fX27svFINPBVbtHBqZJSzjL1khNuHpNcced703bZ9x2WBNhxGt7GxJ5ate1bMTsezMmYGxZCcvG3ZLcdCbE+utkeDte54m9hcfnWvabNFiteymzWBj0ttutaYGxBzC9+QtyAsNeFgO+kcEpvdhqTrYc2DH16WrKbA3PHTTjqdDm0JOmoHspPs8FQulgpXh3gC/na/trubrUvIbQI/PasYcEFKnMCRYcONgR38dTrWLYIW9Jb665Rexve+up1Ptr1tm6kggAm/o8LG4trpyv5V6NmgG4sLKANOFgR3+Ndv1pnIOtbk/NZRYQWuNbhuI5MQdR5AD1ViuzuF2uOendewBvw1+6ngFKmZijBSRWFwmcWzQGBvmsBe99SLkHQ2HH7qx/4bcG5sSW5XsGvoPK59pom3U2WmIxIjkuVyM2htqCoGo86Nv0Cwn0G/vt/Oq2qxWKmfkfe9kBUSUtO7k3NPHTrVVYfC5STe/G2nC7Zjrz/ANKs/o8+afvH/Kgne3Bx4bGdTGCF6tH1N+JYHU/Vo/3JwDRYRQ4sWLPbmA3C/jagcYnbJSNcD8xBChrZInUg5PYSp1hoaofZ8pZTfkSPvNXw3A1QmyvRb6ze81B8P/LJ3e6Gwg/viOpPaVKlWlWqV4VRXTFub1E/wqNfipj2wBosh1J8m4+d++r0qL27h8PiIZIJnTK4IILKCDyOp0IOtYXCax9JOHgXGwjqXnMzA9tlyvRzsLeCTEbNm2d6Uh6vqfFRKhIv/VAJ8vKhXbmyWw07wsQxQ2zKbhhxDC3eKJejrGJA0kpQySkZEUcANGcnXnoPUe+vRqoMfEH2vaxHbuQELS5+VHO7O4WHw1syCacWu7WKhueQHlr3Xo8w+Gta4tpVUY/pIxBkyxJBCoYKHc3t3XsNOeprYm/k6lWnx1xqDHBBHf1u6m48RxqmNPJI7PK5WuZrRljCt5CLjs6+Fr8Ofh7KyLWvcey/r0qoY9umxkjxWP6tmZQ+SPlxUPktfXgDpT2LbTM91x+JQaEq8SOeGpuEAtrXeQA3/rwTLOP9VZvXgMQBr4A29R4edN2xbq2liLejz042oEg2tiiWVMbE65eyTCcx1PZsJBY+NrWpYTep47hmU5dSQMjXGjasSGXvv3UJNRtkFjYqVrTvCsLFbUSOF5j6MaM58lBY+6obZu/UMpUFWUs2QDjr1hjPIcGt7eFta27H2j1py34i+U5CP62XL6S68da34/YHWSpIrhOrsVUIpsRe5B5Eg+q1UslNS07jHLv1Bvs6lA7Ne7VHL0hQ52VkkULnGYjQ5SbZe/MgLi3Lx0qd2dtNZ1LIDk5MdM3kO7hrUBiWnDspMhUaKRh4yCQGPZvw4HXxHfUzsFnMRzhwcx9NFQ8BrlQkcb61FVwQMjDoxY6b7+Vk1hcTqqv+CmXEtGvF5XAvwvman826Ew0DRsRxAbgLA314izKfI0w0+Ete1utk4nKPSbieVS4giJzAKq8v6QwuQSDrbw+6txCAWC62c80kZblOluF/cJp+iWJ+iv8AeHG17eytJ3flDiPs9Y18qhgbgXub8uB9leYjaqMhULIvo2PWkgZRZbjw10//ALWWD2JNJZiSoPBmvmPlztxrkj42C5TmyThuaVwHd+a3pulMRqUBuRYtz1Fr8OIt5mtUG7UjoGUrcqHCm40NrAMRlJsb2vpapvDboCy55n14jNbW55anx9dbZN1YbWDzC2gXN93hrQ5rIAhDWuvblP8A1/NQD7rYgcVXiR6YvoMxsBxsNPOmGOwLwvkcANYGwN+PlzorfdAHhNLY97c+daDuTmuesa/e1j7SSDwrnPIToFNHXAG8jxbsI+6bdH/zz92/vSrMoH2FsX4LN1mbP2WW1gOJHj/Vooj2ypNiCPHlWVxZpmnzx6iwVTiLuVlzs1FkNY/do4jbHWuPiYoYr9zPmkyr6uJ9XfRqKwilDC4N6wx2LWKN5GuVQFiFBJNuQA1JPcKrZppJyxhGwAAfriqwuNgDuQp0k71nCwdVGfj5wVX+ovBn8DrYeJ8KrfZ2HyIBW3FfCMXiXxM8Uilj2VKNZEHorqOQ++5rbW3oKVtLCIxt2nt/JaLCafKOVO0pUqVKjVeq8K5W3p+fYr7eb+I1dU1z9vl0c4pcXM6qHSSR3Ug8mYtYjkRe1Zr4anjikkD3AXA2rzWpaSBZAdWf0WbJ63CzXso61buw7JUL2gpGtxfl3ihAbi4v/l/fR9uzvbicDCmHbDnKg1sue19bkAXF9TWsqZo5Y8rHX7FBDGS7XRTW0d10miWAvC8Efyd7pIPNwbsbk8e+ozAdGkOcMFgOXXJLM5U/WA5U4wu8+EYg/Fg3uV6wrr3FSdPKpfE7ew0osVA/rLIPZryqkDpm36R8CrIwtO7zCb/oxtGa0SLhYcNEoVYA+aJu8sDGS1/Ej86i8R0ZdZnE2E+D2F+sw+IUxcbei3on+zUku1GUkRyXTlmsSPWONbJdpsoVhKzODfXLl7+FNbO9oytAHWL+n3UZpeBQDjNwDh9DJJf6aHKhvroSPo0zg3cII6qT4RG9+0h+TNwBnIJve/HwOlW3gN8hMVD3ReLOLEnlYaffWePxET8HidSP/wAkPat3ZlH31O2tkt0xr3en5qMUj77VBbgbr4qHEdqdDChY5DfM11tdCDltf89Nb1Y96CzsGOW7M8K2sLxMyuNbXGgufPuoww8WVVUEmwAuTcmw4k8zWexmzy152+ykDXNNibrZSpUqoQnqlsb8rL9pJ+M1ptW7G/KyfaP+M1pr0xnyhb5nyhTe6+yRLIWe2VLaE6Fjwv4DjR0YyLd1+I/KgvY2yyAOum+DozBlJGrWI79AD3+FFmG2HMysjTmQM3ZkiZVyrpoyMTc8TcE1Xzt5R9rrJ4jVgzlpNwE6fB6/604EHI8Bw1taoDeXcuWBHli2jOoAvlka/AcAbUL4abFLED8PbXXOWDjyKkX9lR80y70IwmVt2lWSIgOVY9R3DzqptrbyY/DxFzjOsBIClY1K3vzJTStWD3h2tIgdJc1tChUXJPPs20seVO5mSLlwUL5MitiVB9EU0eTKe7xqu4N95IyUxq4mI3AMsL3A/suun30TbC+BYuzLtDEyi+qO6Ieds2VFZf8ATxqKSkLdSe+3uFGKy2llPYLH5XGvZPHXT3caIQedATbBGFYriMRJLBNZYHBAYSG5yyFRZjYaNwOvrKdny5BYsW0AuTrpVfWYdymsZ1Hmly3KO0CkZh2T5H3VQ+ypy8YJq5MZtthmC4eR9DYhowD/AHnBHsqr9lboYpFyNFY9+Zbe29GYLTyQtfygte1vNXOFSBkpzGwsm9Kpv9D8T9Ff74pVeXC0POoP4x4q1KxaMHiAaj5drgkheA59/lSTaKnmaxUGETPbmJyrE2TySFLG9hfyqtt4ERsUkLLI4JASRRZlUNqHkDAsDxAsbWPK9G+JjicEEGh7be77OUeKWzRm6g8iOd+/21cUdAaYk5r3XC0FQm2t04YUabrWIA+TcB8x42BAz38jUBsXdz4YGMEMAVV4PGwux1sG7JHnY28amW2yDMDIMrKuQiUZo78ytxYXPfU3g1kBLo57RzNlPZa/lpyA8KLbLLEyzjd3FJ0b5LlgA9UB4/deWFOtkwZSMC7mKZiEtzZQcwI11sa1RbIhsTIcUqqocnrDlCngWOXs34casCbCzssivO5SVWUx9kABu5lXN4caaYrZ8rwPBJIrowy5stmtzHG3rqZtXcC516r+6hEE/AIQw+x4ZGUQYiaMWJusocG3eBaxvUrhYJ0sevWTTRZEy8OALqTl0HNeVR2M3WwqLlGdyNcqsxPqC042HiMRh3LHA4maC2gKMzA3HoltbHmKmcc7SW9LqIHqpgDHq7TsJ9FK7MklxbmMKkYLLd1YyKbE3UWVbWPG9WphVsijNmsAC3eRoTQvsraPXqDHBNhydXEkBW/hqLcxqO6neLxqRatnJ5BtF9Q5DwqkqKN9Xa4yAHYukvc7U3CJsPCZL5SDbjrWeNxUeHVFlBOfNqOVhfzqPwmIdIDKwK9aAqKnp66hvO1zamkGMdgxaXEqBoOyDqVY3HeNL+Psq2oMIgpxnOpItr19SGcC4nXQLKLYuDmgmw0CFXmRmMjIb5r3DFiOTW0qvNs7l4nBxdZiOry3C3V76nhYFRVhNjMzMVlxINuGTiAuvOwvlJ/nex0ba2OcfBGiO7NA4mIlW2e4dQAeRAJ4/dVu5gI2I6nrpqV2a9wSLg/dAOFxrpAjfB1xUQLiSEmzCxuGjPLQnTn4W1fbJ3v2V1bukZw0iE/FMz5joNQFJFv5U42lL1VnRH6vgxRb5CP2iF1I76Z4zAwTgNNEkgI7MqHKxHeGTjVYZBsc3RNqIxPIZG6XN7J5sfpHimkBlYIgbLlaXKWF7cDTrfBMFimW1o3LBDaQdon0VC8M3P1UMz9H0Eusczq3dIAy/cAfvpj+huMiIyCEgXHZa1wddbj30zoH5XW/XFQ8iWneijau68skC4bqlWEBbKXsWIPpMRqaFNsbq4nBKpXFMGZrdVCCzDuvqL6DifAVJQbJxq3JaME8M0gt9w079K2rsGZipfFIuUg9hWY3GmjEjWo47xn5hl4KQRNO5QkWNxjgpOFaMXvmVQ5uCBcjQ3pjJvIyhY1ggIBt1aZu2OXon8jRiu6WFPyjzSnj2nsL+S6/fUtszZuGh+ShRfG2vrJ1qQzx7m3XeRts0UXsjdN5wMRiQ0KjIRh42YqWBvnYE2X6o/OjHAYdmux0W5A8gaa4bbcb3jQ5gNXI4X5KCPvp02PB8AOQpDWxPgmi4CeuABpWi9NJtqqBWMOOuLmn3XACn+Qd1KmXw4V7SunJu9r1qExBr0isVe5soLHwF/dTS4AXKfZZnEmkXrNdnTnhHbzIH51n/wAJn+iP7woc1cAOrx4pmiZS4VW4gH1VHTbvrxjJiPehK+23Gp07Ln+h/iFa2wMw4xt6rH3GuiqhdsePEJaKBTZOIvripCPV77U7GAUDtkuf65J+46U7bDSX9CTyymnOG2VM/wCwEHe519g1pOnhYLuI8k5McOQvoKF8lt+Vb5Nquo9JvIVOQ7AX9tmby0H3a/fTzD7OjT0UUeNrn2mq6XGYW/KCU26g8J8LkFwWUd7m33cacS7OxDAK5R1Nrg93Op2lVY7GZzsAAXLrHCYQxwyKjMsYQ2AuSDx7JGov4d9R2Fka46x8UCxKKL3N8vaPLlfhfkRzp7i4S6lVdkJ5qSD7RWL7fGDwo6zPPItwvNmvqCzHh3X8KvMIxSMxiKU9IX1PahXgtuQL3TBZm0u+LYEsLX7WgXUgHvZR6vHWK35xuIj2dEVeRFebJMT6eRlYqO9RcBdNT6zWOK6YFbBTnq2hxYUqiekpYnKGVtPRvmINjpVah55VHXYieQaHK8rsLjgbMbVpHPFkdTUUtQ6xbYD0Rrs7eGCGIIGLcvQb8xUViMMjuThZTGzn0RwJ5nKdKiAK9BoEsBWjOExWs0kIjw+ExKaSKjdzKcv3G9P4pH4FfYRQcJCOBI8iRXqykG4JB8zURgaVF+yXW+fyRhPGxHoe0j8qYSYab9lV9p/lUZBt+ZdLhvrC/wB9b13nkv6Kewj86QhA3IV2GVA2ELeMNie9R5L/ADrF9hyyaO5I7uA9gr39LG/5Y9v+la5d6ZCOyqr48a7kPBR/suoO31U3gcEsC5RWGLxfiAPOhaXaMjcXb2291NzT8iKZgx/xPRL/AMQj5uPLj7q8fbyDgSfUaGqVdyBEtwiIbSUQ/pIvcaVD1KlkCl/ZcHX4q2sLsFRrIc57v2f9ax3klMWGJiOQ54lGWw0aRFIBIsLgkXqXrGWIMLMAwPEEXHsNef8APHvlD5TcA7FknC4QiNpYgKxSS5E/wfK5VsnWiPq3zqAJCjNewtoxB1FPtr4hkkcHENEI8N1gN1F2DOMzZhY+iKnkwyKAoVQoNwAAADxuAPGvJcIjEFkViOBKgkeRPCiOex575NNdw6ur9XUWQ2QpPt2Z5coZ4w6CC4jORZ2i6wSdYRl0crFl7zavZtsPNh5J1leFQ0UagFR2gQJuIN+07IR3xUWmFbWsLXva3O97+d9b1rkwaMMrIpF72Kgi5vc2I46n207nsNxaO1rcNnhvSyO4oaxGPdXnIxDXimgjjQlSHVlhzAi12JztqKe46ZmxiRxzOoS0kwuuXLYhIwCPSc9o8bKp4ZlqYXAxhgwRAw0DZRcDhYG1+FePgYy2YohbTtFQTpw1temGrjvfLuI3cB9r9pXchQ02JmCHqZy8nwrIA5UjKqu2Q2Gga1r+R5Vhg9tnESAdc8UZ+EG+isGjaJchLD9ks9xzt3UUxYGNfRRF56KBqL2Og8T7TSlwSMLMisL5rFQRfv1HHxp/Poteh36X+3YuZDxQ2mNaSVerxJYRxh5mBUK7GP4tFjIuL36w66dkftaaYMRiGwsTJKwmdsPq7pIpv2mBCKMob0T56cKKTgI82bq0zfSyi/dxtfhSiwEa+jGi8OCgcOHAV3n0QFsnDcN1+zalyZ4oRbeXEOWaFWJzyr1bWvHkiw5cEftsjNJZQe0SNbG42ttEv1ricsIngWEEraVXSJsxFu0WMjC4+jpaxotEK3vYX1N7a62vr6h7Kw+BR3ByLdeByi48jbSu8/hvpHbw/XV3lLkzxVbw7vpMXbNYmWRANPSDlj6uqBPmKbwYCEthxkkyzM63z2sA+VSOzzGtR2LkIlksSLSSHQnjmYX87aVrOIawGdrL6IzGw+qL6eqtxG4ZBpuW1FPKdc+m7q0PpopJNmRtCJQ2W8UsgjLXa6OVGuUAiw1rfHsFDCsmfUwsxT9rrLMVAH0Cqm57x41BhzwubWI48jqR5E8q9Ehve5uBYG+tu7y8KfmbwUjoJtz9/lwU7NsJIvTDPaJ3OVwLSRi7JoDobi19eNMmwsbDD5QymZspJe4AEnVmwyjzqPEh11OtydeN+N++9eZjprw4eHPSuZhwXWQyD5n6/wBd3h4KefYiBc+SQjQZA4LayZL3y3Fhytx0vXn6PKJsl2K2XtciTP1RF7W4cqh/hcl79Y+a1s2dr27r3vbwrFcQwAAZgAbgZjYHvAvx8a7mbwUQp57fUUns3ZKuLOsgLS9WCNAoy3zMCuov5VmmyY2UWzRs0KupY3UyNJ1aqeyLC/PlmHdUW2NkN7yOb8e22vnrrWMmIZhZmZhwsWJFuNrE8LgaeApZm8E4wzE3z2U3tDd9Y1k9IlRI1ywsMjlctrdrhcm9xcaVAVsOIcgguxB1ILGxPeRfU+Na6a4g7FNBHIwWkddKlSpU1EJUqVKkkrvpUqVeYLAJUqVKupJUqVKuJJUqVKkklSpUqSSVKlSpJJUjSpV1JUtjflZPtH/Ga00qVemM+ULeM+UJUqVKnJ6VKlSpJJUqVKkklSpUqSSVKlSpJJUqVKkklSpUqSS//9k="/>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98" name="Shape 298" descr="http://www.nydailynews.com/polopoly_fs/1.959855!/img/httpImage/image.jpg_gen/derivatives/landscape_635/alg-eat-this-not-that-jpg.jpg"/>
          <p:cNvPicPr preferRelativeResize="0"/>
          <p:nvPr/>
        </p:nvPicPr>
        <p:blipFill rotWithShape="1">
          <a:blip r:embed="rId3">
            <a:alphaModFix/>
          </a:blip>
          <a:srcRect/>
          <a:stretch/>
        </p:blipFill>
        <p:spPr>
          <a:xfrm>
            <a:off x="533400" y="1524000"/>
            <a:ext cx="4724400" cy="4724400"/>
          </a:xfrm>
          <a:prstGeom prst="rect">
            <a:avLst/>
          </a:prstGeom>
          <a:noFill/>
          <a:ln>
            <a:noFill/>
          </a:ln>
        </p:spPr>
      </p:pic>
      <p:sp>
        <p:nvSpPr>
          <p:cNvPr id="299" name="Shape 299"/>
          <p:cNvSpPr txBox="1"/>
          <p:nvPr/>
        </p:nvSpPr>
        <p:spPr>
          <a:xfrm>
            <a:off x="5562600" y="1828800"/>
            <a:ext cx="3200399" cy="203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1" i="0" u="none">
                <a:solidFill>
                  <a:schemeClr val="dk1"/>
                </a:solidFill>
                <a:latin typeface="Calibri"/>
                <a:ea typeface="Calibri"/>
                <a:cs typeface="Calibri"/>
                <a:sym typeface="Calibri"/>
              </a:rPr>
              <a:t>Visit the website:</a:t>
            </a:r>
          </a:p>
          <a:p>
            <a:pPr marL="0" marR="0" lvl="0" indent="0" algn="l" rtl="0">
              <a:lnSpc>
                <a:spcPct val="100000"/>
              </a:lnSpc>
              <a:spcBef>
                <a:spcPts val="0"/>
              </a:spcBef>
              <a:spcAft>
                <a:spcPts val="0"/>
              </a:spcAft>
              <a:buClr>
                <a:schemeClr val="dk1"/>
              </a:buClr>
              <a:buSzPct val="25000"/>
              <a:buFont typeface="Calibri"/>
              <a:buNone/>
            </a:pPr>
            <a:r>
              <a:rPr lang="en-US" sz="1800" b="0" i="0" u="sng">
                <a:solidFill>
                  <a:schemeClr val="hlink"/>
                </a:solidFill>
                <a:latin typeface="Calibri"/>
                <a:ea typeface="Calibri"/>
                <a:cs typeface="Calibri"/>
                <a:sym typeface="Calibri"/>
                <a:hlinkClick r:id="rId4"/>
              </a:rPr>
              <a:t>http://www.slideshare.net/bethecatalyst/eat-this-not-that</a:t>
            </a:r>
          </a:p>
          <a:p>
            <a:pPr marL="0" marR="0" lvl="0" indent="0" algn="l" rtl="0">
              <a:lnSpc>
                <a:spcPct val="100000"/>
              </a:lnSpc>
              <a:spcBef>
                <a:spcPts val="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100000"/>
              <a:buFont typeface="Calibri"/>
              <a:buChar char="-"/>
            </a:pPr>
            <a:r>
              <a:rPr lang="en-US" sz="1800" b="0" i="0" u="none">
                <a:solidFill>
                  <a:schemeClr val="dk1"/>
                </a:solidFill>
                <a:latin typeface="Calibri"/>
                <a:ea typeface="Calibri"/>
                <a:cs typeface="Calibri"/>
                <a:sym typeface="Calibri"/>
              </a:rPr>
              <a:t>Select either </a:t>
            </a:r>
            <a:r>
              <a:rPr lang="en-US" sz="1800" b="0" i="0" u="sng">
                <a:solidFill>
                  <a:schemeClr val="dk1"/>
                </a:solidFill>
                <a:latin typeface="Calibri"/>
                <a:ea typeface="Calibri"/>
                <a:cs typeface="Calibri"/>
                <a:sym typeface="Calibri"/>
              </a:rPr>
              <a:t>Breakfast</a:t>
            </a:r>
            <a:r>
              <a:rPr lang="en-US" sz="1800" b="0" i="0" u="none">
                <a:solidFill>
                  <a:schemeClr val="dk1"/>
                </a:solidFill>
                <a:latin typeface="Calibri"/>
                <a:ea typeface="Calibri"/>
                <a:cs typeface="Calibri"/>
                <a:sym typeface="Calibri"/>
              </a:rPr>
              <a:t>, </a:t>
            </a:r>
            <a:r>
              <a:rPr lang="en-US" sz="1800" b="0" i="0" u="sng">
                <a:solidFill>
                  <a:schemeClr val="dk1"/>
                </a:solidFill>
                <a:latin typeface="Calibri"/>
                <a:ea typeface="Calibri"/>
                <a:cs typeface="Calibri"/>
                <a:sym typeface="Calibri"/>
              </a:rPr>
              <a:t>Lunch</a:t>
            </a:r>
            <a:r>
              <a:rPr lang="en-US" sz="1800" b="0" i="0" u="none">
                <a:solidFill>
                  <a:schemeClr val="dk1"/>
                </a:solidFill>
                <a:latin typeface="Calibri"/>
                <a:ea typeface="Calibri"/>
                <a:cs typeface="Calibri"/>
                <a:sym typeface="Calibri"/>
              </a:rPr>
              <a:t>, </a:t>
            </a:r>
            <a:r>
              <a:rPr lang="en-US" sz="1800" b="0" i="0" u="sng">
                <a:solidFill>
                  <a:schemeClr val="dk1"/>
                </a:solidFill>
                <a:latin typeface="Calibri"/>
                <a:ea typeface="Calibri"/>
                <a:cs typeface="Calibri"/>
                <a:sym typeface="Calibri"/>
              </a:rPr>
              <a:t>Dinner</a:t>
            </a:r>
            <a:r>
              <a:rPr lang="en-US" sz="1800" b="0" i="0" u="none">
                <a:solidFill>
                  <a:schemeClr val="dk1"/>
                </a:solidFill>
                <a:latin typeface="Calibri"/>
                <a:ea typeface="Calibri"/>
                <a:cs typeface="Calibri"/>
                <a:sym typeface="Calibri"/>
              </a:rPr>
              <a:t>, or </a:t>
            </a:r>
            <a:r>
              <a:rPr lang="en-US" sz="1800" b="0" i="0" u="sng">
                <a:solidFill>
                  <a:schemeClr val="dk1"/>
                </a:solidFill>
                <a:latin typeface="Calibri"/>
                <a:ea typeface="Calibri"/>
                <a:cs typeface="Calibri"/>
                <a:sym typeface="Calibri"/>
              </a:rPr>
              <a:t>Dessert</a:t>
            </a:r>
            <a:r>
              <a:rPr lang="en-US" sz="1800" b="0" i="0" u="none">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228600" y="274637"/>
            <a:ext cx="8686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Create Your Own: Eat This… Not That</a:t>
            </a:r>
            <a:br>
              <a:rPr lang="en-US" sz="4000" b="0" i="0" u="none" strike="noStrike" cap="none">
                <a:solidFill>
                  <a:schemeClr val="dk1"/>
                </a:solidFill>
                <a:latin typeface="Calibri"/>
                <a:ea typeface="Calibri"/>
                <a:cs typeface="Calibri"/>
                <a:sym typeface="Calibri"/>
              </a:rPr>
            </a:br>
            <a:r>
              <a:rPr lang="en-US" sz="1900" b="0" i="0" u="none" strike="noStrike" cap="none">
                <a:solidFill>
                  <a:schemeClr val="dk1"/>
                </a:solidFill>
                <a:latin typeface="Calibri"/>
                <a:ea typeface="Calibri"/>
                <a:cs typeface="Calibri"/>
                <a:sym typeface="Calibri"/>
              </a:rPr>
              <a:t>- Group of 2-4 people</a:t>
            </a:r>
            <a:br>
              <a:rPr lang="en-US" sz="1900" b="0" i="0" u="none" strike="noStrike" cap="none">
                <a:solidFill>
                  <a:schemeClr val="dk1"/>
                </a:solidFill>
                <a:latin typeface="Calibri"/>
                <a:ea typeface="Calibri"/>
                <a:cs typeface="Calibri"/>
                <a:sym typeface="Calibri"/>
              </a:rPr>
            </a:br>
            <a:r>
              <a:rPr lang="en-US" sz="1900" b="0" i="0" u="none" strike="noStrike" cap="none">
                <a:solidFill>
                  <a:schemeClr val="dk1"/>
                </a:solidFill>
                <a:latin typeface="Calibri"/>
                <a:ea typeface="Calibri"/>
                <a:cs typeface="Calibri"/>
                <a:sym typeface="Calibri"/>
              </a:rPr>
              <a:t>-2 Examples/Comparisons on Power Point Slides (Have nutrition facts ready to share)</a:t>
            </a:r>
            <a:br>
              <a:rPr lang="en-US" sz="1900" b="0" i="0" u="none" strike="noStrike" cap="none">
                <a:solidFill>
                  <a:schemeClr val="dk1"/>
                </a:solidFill>
                <a:latin typeface="Calibri"/>
                <a:ea typeface="Calibri"/>
                <a:cs typeface="Calibri"/>
                <a:sym typeface="Calibri"/>
              </a:rPr>
            </a:br>
            <a:r>
              <a:rPr lang="en-US" sz="1900" b="0" i="0" u="none" strike="noStrike" cap="none">
                <a:solidFill>
                  <a:schemeClr val="dk1"/>
                </a:solidFill>
                <a:latin typeface="Calibri"/>
                <a:ea typeface="Calibri"/>
                <a:cs typeface="Calibri"/>
                <a:sym typeface="Calibri"/>
              </a:rPr>
              <a:t>- Be ready to share with class on Thurs. (use CalorieKing.com as reference)</a:t>
            </a:r>
          </a:p>
        </p:txBody>
      </p:sp>
      <p:sp>
        <p:nvSpPr>
          <p:cNvPr id="305" name="Shape 305"/>
          <p:cNvSpPr txBox="1">
            <a:spLocks noGrp="1"/>
          </p:cNvSpPr>
          <p:nvPr>
            <p:ph type="body" idx="1"/>
          </p:nvPr>
        </p:nvSpPr>
        <p:spPr>
          <a:xfrm>
            <a:off x="457200" y="1752600"/>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200" b="1" i="0" u="none">
                <a:solidFill>
                  <a:schemeClr val="dk1"/>
                </a:solidFill>
                <a:latin typeface="Calibri"/>
                <a:ea typeface="Calibri"/>
                <a:cs typeface="Calibri"/>
                <a:sym typeface="Calibri"/>
              </a:rPr>
              <a:t>Red Robin Whisky River Burger</a:t>
            </a:r>
          </a:p>
        </p:txBody>
      </p:sp>
      <p:sp>
        <p:nvSpPr>
          <p:cNvPr id="306" name="Shape 306"/>
          <p:cNvSpPr txBox="1">
            <a:spLocks noGrp="1"/>
          </p:cNvSpPr>
          <p:nvPr>
            <p:ph type="body" idx="1"/>
          </p:nvPr>
        </p:nvSpPr>
        <p:spPr>
          <a:xfrm>
            <a:off x="4648200" y="1752600"/>
            <a:ext cx="4041774"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Subway Meatball Marinara</a:t>
            </a:r>
          </a:p>
        </p:txBody>
      </p:sp>
      <p:pic>
        <p:nvPicPr>
          <p:cNvPr id="307" name="Shape 307"/>
          <p:cNvPicPr preferRelativeResize="0"/>
          <p:nvPr/>
        </p:nvPicPr>
        <p:blipFill rotWithShape="1">
          <a:blip r:embed="rId4">
            <a:alphaModFix/>
          </a:blip>
          <a:srcRect l="40710" t="37405" r="31704" b="19099"/>
          <a:stretch/>
        </p:blipFill>
        <p:spPr>
          <a:xfrm>
            <a:off x="685800" y="2627311"/>
            <a:ext cx="3200399" cy="3044825"/>
          </a:xfrm>
          <a:prstGeom prst="rect">
            <a:avLst/>
          </a:prstGeom>
          <a:noFill/>
          <a:ln>
            <a:noFill/>
          </a:ln>
        </p:spPr>
      </p:pic>
      <p:pic>
        <p:nvPicPr>
          <p:cNvPr id="308" name="Shape 308"/>
          <p:cNvPicPr preferRelativeResize="0"/>
          <p:nvPr/>
        </p:nvPicPr>
        <p:blipFill rotWithShape="1">
          <a:blip r:embed="rId5">
            <a:alphaModFix/>
          </a:blip>
          <a:srcRect l="26640" t="42536" r="42781" b="32316"/>
          <a:stretch/>
        </p:blipFill>
        <p:spPr>
          <a:xfrm>
            <a:off x="4648200" y="3429000"/>
            <a:ext cx="4224336" cy="19542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2741611" y="1676400"/>
            <a:ext cx="1677986" cy="1630361"/>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Red Robin Whisky River Burger</a:t>
            </a:r>
          </a:p>
        </p:txBody>
      </p:sp>
      <p:sp>
        <p:nvSpPr>
          <p:cNvPr id="314" name="Shape 314"/>
          <p:cNvSpPr txBox="1">
            <a:spLocks noGrp="1"/>
          </p:cNvSpPr>
          <p:nvPr>
            <p:ph type="body" idx="1"/>
          </p:nvPr>
        </p:nvSpPr>
        <p:spPr>
          <a:xfrm>
            <a:off x="5105400" y="1981200"/>
            <a:ext cx="1350961" cy="1219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Subway Meatball Marinara</a:t>
            </a:r>
          </a:p>
        </p:txBody>
      </p:sp>
      <p:pic>
        <p:nvPicPr>
          <p:cNvPr id="315" name="Shape 315"/>
          <p:cNvPicPr preferRelativeResize="0"/>
          <p:nvPr/>
        </p:nvPicPr>
        <p:blipFill rotWithShape="1">
          <a:blip r:embed="rId4">
            <a:alphaModFix/>
          </a:blip>
          <a:srcRect l="40710" t="37405" r="31704" b="19099"/>
          <a:stretch/>
        </p:blipFill>
        <p:spPr>
          <a:xfrm>
            <a:off x="2700336" y="3429000"/>
            <a:ext cx="1981199" cy="1884361"/>
          </a:xfrm>
          <a:prstGeom prst="rect">
            <a:avLst/>
          </a:prstGeom>
          <a:noFill/>
          <a:ln>
            <a:noFill/>
          </a:ln>
        </p:spPr>
      </p:pic>
      <p:pic>
        <p:nvPicPr>
          <p:cNvPr id="316" name="Shape 316"/>
          <p:cNvPicPr preferRelativeResize="0"/>
          <p:nvPr/>
        </p:nvPicPr>
        <p:blipFill rotWithShape="1">
          <a:blip r:embed="rId5">
            <a:alphaModFix/>
          </a:blip>
          <a:srcRect l="26640" t="42536" r="42781" b="32316"/>
          <a:stretch/>
        </p:blipFill>
        <p:spPr>
          <a:xfrm>
            <a:off x="4681537" y="3968750"/>
            <a:ext cx="2100261" cy="973136"/>
          </a:xfrm>
          <a:prstGeom prst="rect">
            <a:avLst/>
          </a:prstGeom>
          <a:noFill/>
          <a:ln>
            <a:noFill/>
          </a:ln>
        </p:spPr>
      </p:pic>
      <p:graphicFrame>
        <p:nvGraphicFramePr>
          <p:cNvPr id="317" name="Shape 317"/>
          <p:cNvGraphicFramePr/>
          <p:nvPr/>
        </p:nvGraphicFramePr>
        <p:xfrm>
          <a:off x="33336" y="533400"/>
          <a:ext cx="3000000" cy="3000000"/>
        </p:xfrm>
        <a:graphic>
          <a:graphicData uri="http://schemas.openxmlformats.org/drawingml/2006/table">
            <a:tbl>
              <a:tblPr>
                <a:noFill/>
                <a:tableStyleId>{261AE336-48D7-446F-97D1-21C876A00345}</a:tableStyleId>
              </a:tblPr>
              <a:tblGrid>
                <a:gridCol w="869950">
                  <a:extLst>
                    <a:ext uri="{9D8B030D-6E8A-4147-A177-3AD203B41FA5}">
                      <a16:colId xmlns:a16="http://schemas.microsoft.com/office/drawing/2014/main" val="20000"/>
                    </a:ext>
                  </a:extLst>
                </a:gridCol>
                <a:gridCol w="871525">
                  <a:extLst>
                    <a:ext uri="{9D8B030D-6E8A-4147-A177-3AD203B41FA5}">
                      <a16:colId xmlns:a16="http://schemas.microsoft.com/office/drawing/2014/main" val="20001"/>
                    </a:ext>
                  </a:extLst>
                </a:gridCol>
                <a:gridCol w="869950">
                  <a:extLst>
                    <a:ext uri="{9D8B030D-6E8A-4147-A177-3AD203B41FA5}">
                      <a16:colId xmlns:a16="http://schemas.microsoft.com/office/drawing/2014/main" val="20002"/>
                    </a:ext>
                  </a:extLst>
                </a:gridCol>
              </a:tblGrid>
              <a:tr h="325425">
                <a:tc gridSpan="3">
                  <a:txBody>
                    <a:bodyPr/>
                    <a:lstStyle/>
                    <a:p>
                      <a:pPr marL="0" marR="0" lvl="0" indent="0" algn="l" rtl="0">
                        <a:lnSpc>
                          <a:spcPct val="100000"/>
                        </a:lnSpc>
                        <a:spcBef>
                          <a:spcPts val="0"/>
                        </a:spcBef>
                        <a:spcAft>
                          <a:spcPts val="0"/>
                        </a:spcAft>
                        <a:buClr>
                          <a:srgbClr val="52B0BF"/>
                        </a:buClr>
                        <a:buSzPct val="25000"/>
                        <a:buFont typeface="Georgia"/>
                        <a:buNone/>
                      </a:pPr>
                      <a:r>
                        <a:rPr lang="en-US" sz="1600" b="0" i="0" u="none" strike="noStrike" cap="none">
                          <a:solidFill>
                            <a:srgbClr val="52B0BF"/>
                          </a:solidFill>
                          <a:latin typeface="Georgia"/>
                          <a:ea typeface="Georgia"/>
                          <a:cs typeface="Georgia"/>
                          <a:sym typeface="Georgia"/>
                        </a:rPr>
                        <a:t>Nutrition Facts</a:t>
                      </a:r>
                    </a:p>
                  </a:txBody>
                  <a:tcPr marL="82250" marR="82250" marT="41150" marB="41150">
                    <a:lnB w="12700" cap="flat" cmpd="sng">
                      <a:solidFill>
                        <a:srgbClr val="FF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3600">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Calories 1408</a:t>
                      </a:r>
                    </a:p>
                  </a:txBody>
                  <a:tcPr marL="171375" marR="68550" marT="68575" marB="68575">
                    <a:lnL w="12700" cap="flat" cmpd="sng">
                      <a:solidFill>
                        <a:srgbClr val="FF0000"/>
                      </a:solidFill>
                      <a:prstDash val="solid"/>
                      <a:round/>
                      <a:headEnd type="none" w="med" len="med"/>
                      <a:tailEnd type="none" w="med" len="med"/>
                    </a:lnL>
                    <a:lnR w="12700" cap="flat" cmpd="sng">
                      <a:solidFill>
                        <a:srgbClr val="FF0000"/>
                      </a:solidFill>
                      <a:prstDash val="solid"/>
                      <a:round/>
                      <a:headEnd type="none" w="med" len="med"/>
                      <a:tailEnd type="none" w="med" len="med"/>
                    </a:lnR>
                    <a:lnT w="12700" cap="flat" cmpd="sng">
                      <a:solidFill>
                        <a:srgbClr val="FF0000"/>
                      </a:solidFill>
                      <a:prstDash val="solid"/>
                      <a:round/>
                      <a:headEnd type="none" w="med" len="med"/>
                      <a:tailEnd type="none" w="med" len="med"/>
                    </a:lnT>
                    <a:lnB w="12700" cap="flat" cmpd="sng">
                      <a:solidFill>
                        <a:srgbClr val="FF0000"/>
                      </a:solidFill>
                      <a:prstDash val="solid"/>
                      <a:round/>
                      <a:headEnd type="none" w="med" len="med"/>
                      <a:tailEnd type="none" w="med" len="med"/>
                    </a:lnB>
                    <a:solidFill>
                      <a:srgbClr val="FFFFFF"/>
                    </a:solidFill>
                  </a:tcPr>
                </a:tc>
                <a:tc gridSpan="2">
                  <a:txBody>
                    <a:bodyPr/>
                    <a:lstStyle/>
                    <a:p>
                      <a:pPr marL="0" marR="0" lvl="0" indent="0" algn="r"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(5885 kJ)</a:t>
                      </a:r>
                    </a:p>
                  </a:txBody>
                  <a:tcPr marL="171375" marR="68550" marT="68575" marB="68575" anchor="ctr">
                    <a:lnL w="12700" cap="flat" cmpd="sng">
                      <a:solidFill>
                        <a:srgbClr val="FF0000"/>
                      </a:solidFill>
                      <a:prstDash val="solid"/>
                      <a:round/>
                      <a:headEnd type="none" w="med" len="med"/>
                      <a:tailEnd type="none" w="med" len="med"/>
                    </a:lnL>
                    <a:lnT w="9525" cap="flat" cmpd="sng">
                      <a:solidFill>
                        <a:srgbClr val="E6E6E6"/>
                      </a:solidFill>
                      <a:prstDash val="solid"/>
                      <a:round/>
                      <a:headEnd type="none" w="med" len="med"/>
                      <a:tailEnd type="none" w="med" len="med"/>
                    </a:lnT>
                    <a:lnB w="12700" cap="flat" cmpd="sng">
                      <a:solidFill>
                        <a:srgbClr val="FF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1"/>
                  </a:ext>
                </a:extLst>
              </a:tr>
              <a:tr h="381000">
                <a:tc gridSpan="3">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Calories from fat 801</a:t>
                      </a:r>
                    </a:p>
                  </a:txBody>
                  <a:tcPr marL="171375" marR="68550" marT="68575" marB="68575">
                    <a:lnT w="12700" cap="flat" cmpd="sng">
                      <a:solidFill>
                        <a:srgbClr val="FF0000"/>
                      </a:solidFill>
                      <a:prstDash val="solid"/>
                      <a:round/>
                      <a:headEnd type="none" w="med" len="med"/>
                      <a:tailEnd type="none" w="med" len="med"/>
                    </a:lnT>
                    <a:lnB w="9525" cap="flat" cmpd="sng">
                      <a:solidFill>
                        <a:srgbClr val="E6E6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81000">
                <a:tc gridSpan="3">
                  <a:txBody>
                    <a:bodyPr/>
                    <a:lstStyle/>
                    <a:p>
                      <a:pPr marL="0" marR="0" lvl="0" indent="0" algn="r"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 Daily Value 1</a:t>
                      </a:r>
                    </a:p>
                  </a:txBody>
                  <a:tcPr marL="171375" marR="68550" marT="68575" marB="68575">
                    <a:lnT w="9525" cap="flat" cmpd="sng">
                      <a:solidFill>
                        <a:srgbClr val="E6E6E6"/>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25475">
                <a:tc>
                  <a:txBody>
                    <a:bodyPr/>
                    <a:lstStyle/>
                    <a:p>
                      <a:pPr marL="0" marR="0" lvl="0" indent="0" algn="l" rtl="0">
                        <a:lnSpc>
                          <a:spcPct val="100000"/>
                        </a:lnSpc>
                        <a:spcBef>
                          <a:spcPts val="0"/>
                        </a:spcBef>
                        <a:spcAft>
                          <a:spcPts val="0"/>
                        </a:spcAft>
                        <a:buClr>
                          <a:srgbClr val="666666"/>
                        </a:buClr>
                        <a:buSzPct val="25000"/>
                        <a:buFont typeface="Calibri"/>
                        <a:buNone/>
                      </a:pPr>
                      <a:r>
                        <a:rPr lang="en-US" sz="1600" b="1" i="0" u="none" strike="noStrike" cap="none">
                          <a:solidFill>
                            <a:srgbClr val="666666"/>
                          </a:solidFill>
                          <a:latin typeface="Calibri"/>
                          <a:ea typeface="Calibri"/>
                          <a:cs typeface="Calibri"/>
                          <a:sym typeface="Calibri"/>
                        </a:rPr>
                        <a:t>Total Fat</a:t>
                      </a:r>
                    </a:p>
                  </a:txBody>
                  <a:tcPr marL="171375" marR="68550" marT="68575" marB="68575">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89g</a:t>
                      </a:r>
                    </a:p>
                  </a:txBody>
                  <a:tcPr marL="171375" marR="68550" marT="68575" marB="68575">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137%</a:t>
                      </a:r>
                    </a:p>
                  </a:txBody>
                  <a:tcPr marL="171375" marR="68550" marT="68575" marB="68575">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25475">
                <a:tc>
                  <a:txBody>
                    <a:bodyPr/>
                    <a:lstStyle/>
                    <a:p>
                      <a:pPr marL="0" marR="0" lvl="0" indent="0" algn="l" rtl="0">
                        <a:lnSpc>
                          <a:spcPct val="100000"/>
                        </a:lnSpc>
                        <a:spcBef>
                          <a:spcPts val="0"/>
                        </a:spcBef>
                        <a:spcAft>
                          <a:spcPts val="0"/>
                        </a:spcAft>
                        <a:buClr>
                          <a:srgbClr val="666666"/>
                        </a:buClr>
                        <a:buSzPct val="25000"/>
                        <a:buFont typeface="Calibri"/>
                        <a:buNone/>
                      </a:pPr>
                      <a:r>
                        <a:rPr lang="en-US" sz="1600" b="1" i="0" u="none" strike="noStrike" cap="none">
                          <a:solidFill>
                            <a:srgbClr val="666666"/>
                          </a:solidFill>
                          <a:latin typeface="Calibri"/>
                          <a:ea typeface="Calibri"/>
                          <a:cs typeface="Calibri"/>
                          <a:sym typeface="Calibri"/>
                        </a:rPr>
                        <a:t>Sodium</a:t>
                      </a:r>
                    </a:p>
                  </a:txBody>
                  <a:tcPr marL="171375" marR="68550" marT="68575" marB="68575">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1717mg</a:t>
                      </a:r>
                    </a:p>
                  </a:txBody>
                  <a:tcPr marL="171375" marR="68550" marT="68575" marB="68575">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72%</a:t>
                      </a:r>
                    </a:p>
                  </a:txBody>
                  <a:tcPr marL="171375" marR="68550" marT="68575" marB="68575">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62000">
                <a:tc>
                  <a:txBody>
                    <a:bodyPr/>
                    <a:lstStyle/>
                    <a:p>
                      <a:pPr marL="0" marR="0" lvl="0" indent="0" algn="l" rtl="0">
                        <a:lnSpc>
                          <a:spcPct val="100000"/>
                        </a:lnSpc>
                        <a:spcBef>
                          <a:spcPts val="0"/>
                        </a:spcBef>
                        <a:spcAft>
                          <a:spcPts val="0"/>
                        </a:spcAft>
                        <a:buClr>
                          <a:srgbClr val="666666"/>
                        </a:buClr>
                        <a:buSzPct val="25000"/>
                        <a:buFont typeface="Calibri"/>
                        <a:buNone/>
                      </a:pPr>
                      <a:r>
                        <a:rPr lang="en-US" sz="1600" b="1" i="0" u="none" strike="noStrike" cap="none">
                          <a:solidFill>
                            <a:srgbClr val="666666"/>
                          </a:solidFill>
                          <a:latin typeface="Calibri"/>
                          <a:ea typeface="Calibri"/>
                          <a:cs typeface="Calibri"/>
                          <a:sym typeface="Calibri"/>
                        </a:rPr>
                        <a:t>Total Carbs.</a:t>
                      </a:r>
                    </a:p>
                  </a:txBody>
                  <a:tcPr marL="171375" marR="68550" marT="68575" marB="68575">
                    <a:lnT w="9525" cap="flat" cmpd="sng">
                      <a:solidFill>
                        <a:srgbClr val="CCCCCC"/>
                      </a:solidFill>
                      <a:prstDash val="solid"/>
                      <a:round/>
                      <a:headEnd type="none" w="med" len="med"/>
                      <a:tailEnd type="none" w="med" len="med"/>
                    </a:lnT>
                    <a:lnB w="9525" cap="flat" cmpd="sng">
                      <a:solidFill>
                        <a:srgbClr val="E6E6E6"/>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98g</a:t>
                      </a:r>
                    </a:p>
                  </a:txBody>
                  <a:tcPr marL="171375" marR="68550" marT="68575" marB="68575">
                    <a:lnT w="9525" cap="flat" cmpd="sng">
                      <a:solidFill>
                        <a:srgbClr val="CCCCCC"/>
                      </a:solidFill>
                      <a:prstDash val="solid"/>
                      <a:round/>
                      <a:headEnd type="none" w="med" len="med"/>
                      <a:tailEnd type="none" w="med" len="med"/>
                    </a:lnT>
                    <a:lnB w="9525" cap="flat" cmpd="sng">
                      <a:solidFill>
                        <a:srgbClr val="E6E6E6"/>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33%</a:t>
                      </a:r>
                    </a:p>
                  </a:txBody>
                  <a:tcPr marL="171375" marR="68550" marT="68575" marB="68575">
                    <a:lnT w="9525" cap="flat" cmpd="sng">
                      <a:solidFill>
                        <a:srgbClr val="CCCCCC"/>
                      </a:solidFill>
                      <a:prstDash val="solid"/>
                      <a:round/>
                      <a:headEnd type="none" w="med" len="med"/>
                      <a:tailEnd type="none" w="med" len="med"/>
                    </a:lnT>
                    <a:lnB w="9525" cap="flat" cmpd="sng">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63600">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Dietary Fiber</a:t>
                      </a:r>
                    </a:p>
                  </a:txBody>
                  <a:tcPr marL="171375" marR="68550" marT="68575" marB="68575">
                    <a:lnT w="9525" cap="flat" cmpd="sng">
                      <a:solidFill>
                        <a:srgbClr val="E6E6E6"/>
                      </a:solidFill>
                      <a:prstDash val="solid"/>
                      <a:round/>
                      <a:headEnd type="none" w="med" len="med"/>
                      <a:tailEnd type="none" w="med" len="med"/>
                    </a:lnT>
                    <a:lnB w="9525" cap="flat" cmpd="sng">
                      <a:solidFill>
                        <a:srgbClr val="E6E6E6"/>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6g</a:t>
                      </a:r>
                    </a:p>
                  </a:txBody>
                  <a:tcPr marL="171375" marR="68550" marT="68575" marB="68575">
                    <a:lnT w="9525" cap="flat" cmpd="sng">
                      <a:solidFill>
                        <a:srgbClr val="E6E6E6"/>
                      </a:solidFill>
                      <a:prstDash val="solid"/>
                      <a:round/>
                      <a:headEnd type="none" w="med" len="med"/>
                      <a:tailEnd type="none" w="med" len="med"/>
                    </a:lnT>
                    <a:lnB w="9525" cap="flat" cmpd="sng">
                      <a:solidFill>
                        <a:srgbClr val="E6E6E6"/>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24%</a:t>
                      </a:r>
                    </a:p>
                  </a:txBody>
                  <a:tcPr marL="171375" marR="68550" marT="68575" marB="68575">
                    <a:lnT w="9525" cap="flat" cmpd="sng">
                      <a:solidFill>
                        <a:srgbClr val="E6E6E6"/>
                      </a:solidFill>
                      <a:prstDash val="solid"/>
                      <a:round/>
                      <a:headEnd type="none" w="med" len="med"/>
                      <a:tailEnd type="none" w="med" len="med"/>
                    </a:lnT>
                    <a:lnB w="9525" cap="flat" cmpd="sng">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22300">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Sugars</a:t>
                      </a:r>
                    </a:p>
                  </a:txBody>
                  <a:tcPr marL="171375" marR="68550" marT="68575" marB="68575">
                    <a:lnT w="9525" cap="flat" cmpd="sng">
                      <a:solidFill>
                        <a:srgbClr val="E6E6E6"/>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21g</a:t>
                      </a:r>
                    </a:p>
                  </a:txBody>
                  <a:tcPr marL="171375" marR="68550" marT="68575" marB="68575">
                    <a:lnT w="9525" cap="flat" cmpd="sng">
                      <a:solidFill>
                        <a:srgbClr val="E6E6E6"/>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 </a:t>
                      </a:r>
                    </a:p>
                  </a:txBody>
                  <a:tcPr marL="171375" marR="68550" marT="68575" marB="68575">
                    <a:lnT w="9525" cap="flat" cmpd="sng">
                      <a:solidFill>
                        <a:srgbClr val="E6E6E6"/>
                      </a:solidFill>
                      <a:prstDash val="solid"/>
                      <a:round/>
                      <a:headEnd type="none" w="med" len="med"/>
                      <a:tailEnd type="none" w="med" len="med"/>
                    </a:lnT>
                    <a:solidFill>
                      <a:srgbClr val="FFFFFF"/>
                    </a:solidFill>
                  </a:tcPr>
                </a:tc>
                <a:extLst>
                  <a:ext uri="{0D108BD9-81ED-4DB2-BD59-A6C34878D82A}">
                    <a16:rowId xmlns:a16="http://schemas.microsoft.com/office/drawing/2014/main" val="10008"/>
                  </a:ext>
                </a:extLst>
              </a:tr>
              <a:tr h="620700">
                <a:tc>
                  <a:txBody>
                    <a:bodyPr/>
                    <a:lstStyle/>
                    <a:p>
                      <a:pPr marL="0" marR="0" lvl="0" indent="0" algn="l" rtl="0">
                        <a:lnSpc>
                          <a:spcPct val="100000"/>
                        </a:lnSpc>
                        <a:spcBef>
                          <a:spcPts val="0"/>
                        </a:spcBef>
                        <a:spcAft>
                          <a:spcPts val="0"/>
                        </a:spcAft>
                        <a:buClr>
                          <a:srgbClr val="666666"/>
                        </a:buClr>
                        <a:buSzPct val="25000"/>
                        <a:buFont typeface="Calibri"/>
                        <a:buNone/>
                      </a:pPr>
                      <a:r>
                        <a:rPr lang="en-US" sz="1600" b="1" i="0" u="none" strike="noStrike" cap="none">
                          <a:solidFill>
                            <a:srgbClr val="666666"/>
                          </a:solidFill>
                          <a:latin typeface="Calibri"/>
                          <a:ea typeface="Calibri"/>
                          <a:cs typeface="Calibri"/>
                          <a:sym typeface="Calibri"/>
                        </a:rPr>
                        <a:t>Protein</a:t>
                      </a:r>
                    </a:p>
                  </a:txBody>
                  <a:tcPr marL="171375" marR="68550" marT="68575" marB="68575">
                    <a:lnT w="9525" cap="flat" cmpd="sng">
                      <a:solidFill>
                        <a:srgbClr val="CCCCCC"/>
                      </a:solidFill>
                      <a:prstDash val="solid"/>
                      <a:round/>
                      <a:headEnd type="none" w="med" len="med"/>
                      <a:tailEnd type="none" w="med" len="med"/>
                    </a:lnT>
                    <a:solidFill>
                      <a:srgbClr val="FFFFFF"/>
                    </a:solidFill>
                  </a:tcPr>
                </a:tc>
                <a:tc>
                  <a:txBody>
                    <a:bodyPr/>
                    <a:lstStyle/>
                    <a:p>
                      <a:pPr marL="0" marR="0" lvl="0" indent="0" algn="l" rtl="0">
                        <a:lnSpc>
                          <a:spcPct val="100000"/>
                        </a:lnSpc>
                        <a:spcBef>
                          <a:spcPts val="0"/>
                        </a:spcBef>
                        <a:spcAft>
                          <a:spcPts val="0"/>
                        </a:spcAft>
                        <a:buClr>
                          <a:srgbClr val="666666"/>
                        </a:buClr>
                        <a:buSzPct val="25000"/>
                        <a:buFont typeface="Calibri"/>
                        <a:buNone/>
                      </a:pPr>
                      <a:r>
                        <a:rPr lang="en-US" sz="1600" b="0" i="0" u="none" strike="noStrike" cap="none">
                          <a:solidFill>
                            <a:srgbClr val="666666"/>
                          </a:solidFill>
                          <a:latin typeface="Calibri"/>
                          <a:ea typeface="Calibri"/>
                          <a:cs typeface="Calibri"/>
                          <a:sym typeface="Calibri"/>
                        </a:rPr>
                        <a:t>47g</a:t>
                      </a:r>
                    </a:p>
                  </a:txBody>
                  <a:tcPr marL="171375" marR="68550" marT="68575" marB="68575">
                    <a:lnT w="9525" cap="flat" cmpd="sng">
                      <a:solidFill>
                        <a:srgbClr val="CCCCCC"/>
                      </a:solidFill>
                      <a:prstDash val="solid"/>
                      <a:round/>
                      <a:headEnd type="none" w="med" len="med"/>
                      <a:tailEnd type="none" w="med" len="med"/>
                    </a:lnT>
                    <a:solidFill>
                      <a:srgbClr val="FFFFFF"/>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82250" marR="82250" marT="41150" marB="41150">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18" name="Shape 318"/>
          <p:cNvPicPr preferRelativeResize="0"/>
          <p:nvPr/>
        </p:nvPicPr>
        <p:blipFill rotWithShape="1">
          <a:blip r:embed="rId6">
            <a:alphaModFix/>
          </a:blip>
          <a:srcRect l="64903" t="38244" r="20243" b="27934"/>
          <a:stretch/>
        </p:blipFill>
        <p:spPr>
          <a:xfrm>
            <a:off x="6807200" y="2041525"/>
            <a:ext cx="2263774" cy="2900362"/>
          </a:xfrm>
          <a:prstGeom prst="rect">
            <a:avLst/>
          </a:prstGeom>
          <a:noFill/>
          <a:ln>
            <a:noFill/>
          </a:ln>
        </p:spPr>
      </p:pic>
      <p:sp>
        <p:nvSpPr>
          <p:cNvPr id="319" name="Shape 319"/>
          <p:cNvSpPr/>
          <p:nvPr/>
        </p:nvSpPr>
        <p:spPr>
          <a:xfrm>
            <a:off x="7848600" y="2041525"/>
            <a:ext cx="749299" cy="622299"/>
          </a:xfrm>
          <a:custGeom>
            <a:avLst/>
            <a:gdLst/>
            <a:ahLst/>
            <a:cxnLst/>
            <a:rect l="0" t="0" r="0" b="0"/>
            <a:pathLst>
              <a:path w="120000" h="120000" extrusionOk="0">
                <a:moveTo>
                  <a:pt x="0" y="77172"/>
                </a:moveTo>
                <a:lnTo>
                  <a:pt x="18478" y="53405"/>
                </a:lnTo>
                <a:lnTo>
                  <a:pt x="11883" y="23767"/>
                </a:lnTo>
                <a:lnTo>
                  <a:pt x="41521" y="23767"/>
                </a:lnTo>
                <a:lnTo>
                  <a:pt x="60000" y="0"/>
                </a:lnTo>
                <a:lnTo>
                  <a:pt x="78478" y="23767"/>
                </a:lnTo>
                <a:lnTo>
                  <a:pt x="108116" y="23767"/>
                </a:lnTo>
                <a:lnTo>
                  <a:pt x="101521" y="53405"/>
                </a:lnTo>
                <a:lnTo>
                  <a:pt x="120000" y="77172"/>
                </a:lnTo>
                <a:lnTo>
                  <a:pt x="93297" y="90362"/>
                </a:lnTo>
                <a:lnTo>
                  <a:pt x="86702" y="120000"/>
                </a:lnTo>
                <a:lnTo>
                  <a:pt x="60000" y="106810"/>
                </a:lnTo>
                <a:lnTo>
                  <a:pt x="33297" y="120000"/>
                </a:lnTo>
                <a:lnTo>
                  <a:pt x="26702" y="90362"/>
                </a:lnTo>
                <a:lnTo>
                  <a:pt x="0" y="77172"/>
                </a:lnTo>
                <a:close/>
              </a:path>
            </a:pathLst>
          </a:custGeom>
          <a:solidFill>
            <a:srgbClr val="00B050">
              <a:alpha val="61568"/>
            </a:srgbClr>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Drinks</a:t>
            </a:r>
          </a:p>
        </p:txBody>
      </p:sp>
      <p:sp>
        <p:nvSpPr>
          <p:cNvPr id="325" name="Shape 325"/>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sng">
                <a:solidFill>
                  <a:schemeClr val="dk1"/>
                </a:solidFill>
                <a:latin typeface="Calibri"/>
                <a:ea typeface="Calibri"/>
                <a:cs typeface="Calibri"/>
                <a:sym typeface="Calibri"/>
              </a:rPr>
              <a:t>Water</a:t>
            </a:r>
          </a:p>
        </p:txBody>
      </p:sp>
      <p:sp>
        <p:nvSpPr>
          <p:cNvPr id="326" name="Shape 326"/>
          <p:cNvSpPr txBox="1">
            <a:spLocks noGrp="1"/>
          </p:cNvSpPr>
          <p:nvPr>
            <p:ph type="body" idx="1"/>
          </p:nvPr>
        </p:nvSpPr>
        <p:spPr>
          <a:xfrm>
            <a:off x="457200" y="2174875"/>
            <a:ext cx="4040187" cy="395128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A perfect drink that contains zero calories and no additives. </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65% of your body is made of water.</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Drinking water helps regulate body temperature, cushions internal organs, lubricates joints, and is the most important substance you put into your body.</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Try drinking water with your meals and whenever you feel thirsty! </a:t>
            </a:r>
          </a:p>
          <a:p>
            <a:pPr marL="342900" marR="0" lvl="0" indent="-342900" algn="l" rtl="0">
              <a:lnSpc>
                <a:spcPct val="80000"/>
              </a:lnSpc>
              <a:spcBef>
                <a:spcPts val="400"/>
              </a:spcBef>
              <a:spcAft>
                <a:spcPts val="0"/>
              </a:spcAft>
              <a:buClr>
                <a:schemeClr val="dk1"/>
              </a:buClr>
              <a:buSzPct val="25000"/>
              <a:buFont typeface="Arial"/>
              <a:buNone/>
            </a:pPr>
            <a:r>
              <a:rPr lang="en-US" sz="2000" b="1" i="0" u="sng">
                <a:solidFill>
                  <a:schemeClr val="dk1"/>
                </a:solidFill>
                <a:latin typeface="Calibri"/>
                <a:ea typeface="Calibri"/>
                <a:cs typeface="Calibri"/>
                <a:sym typeface="Calibri"/>
              </a:rPr>
              <a:t>FACT:</a:t>
            </a:r>
            <a:r>
              <a:rPr lang="en-US" sz="2000" b="0" i="0" u="none">
                <a:solidFill>
                  <a:schemeClr val="dk1"/>
                </a:solidFill>
                <a:latin typeface="Calibri"/>
                <a:ea typeface="Calibri"/>
                <a:cs typeface="Calibri"/>
                <a:sym typeface="Calibri"/>
              </a:rPr>
              <a:t> Tap water is every bit as beneficial as bottled/filtered water.</a:t>
            </a:r>
          </a:p>
        </p:txBody>
      </p:sp>
      <p:sp>
        <p:nvSpPr>
          <p:cNvPr id="327" name="Shape 327"/>
          <p:cNvSpPr txBox="1">
            <a:spLocks noGrp="1"/>
          </p:cNvSpPr>
          <p:nvPr>
            <p:ph type="body" idx="1"/>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sng">
                <a:solidFill>
                  <a:schemeClr val="dk1"/>
                </a:solidFill>
                <a:latin typeface="Calibri"/>
                <a:ea typeface="Calibri"/>
                <a:cs typeface="Calibri"/>
                <a:sym typeface="Calibri"/>
              </a:rPr>
              <a:t>Everything Else</a:t>
            </a:r>
          </a:p>
        </p:txBody>
      </p:sp>
      <p:sp>
        <p:nvSpPr>
          <p:cNvPr id="328" name="Shape 328"/>
          <p:cNvSpPr txBox="1">
            <a:spLocks noGrp="1"/>
          </p:cNvSpPr>
          <p:nvPr>
            <p:ph type="body" idx="2"/>
          </p:nvPr>
        </p:nvSpPr>
        <p:spPr>
          <a:xfrm>
            <a:off x="4645025" y="2174875"/>
            <a:ext cx="4041774" cy="3951286"/>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Sodas</a:t>
            </a:r>
          </a:p>
          <a:p>
            <a:pPr marL="342900" marR="0" lvl="0" indent="-342900" algn="ctr" rtl="0">
              <a:lnSpc>
                <a:spcPct val="9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Diet Sodas</a:t>
            </a:r>
          </a:p>
          <a:p>
            <a:pPr marL="342900" marR="0" lvl="0" indent="-342900" algn="ctr" rtl="0">
              <a:lnSpc>
                <a:spcPct val="9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Sports Drinks</a:t>
            </a:r>
          </a:p>
          <a:p>
            <a:pPr marL="342900" marR="0" lvl="0" indent="-342900" algn="ctr" rtl="0">
              <a:lnSpc>
                <a:spcPct val="9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Fruit Juices</a:t>
            </a:r>
          </a:p>
          <a:p>
            <a:pPr marL="342900" marR="0" lvl="0" indent="-342900" algn="ctr" rtl="0">
              <a:lnSpc>
                <a:spcPct val="9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Coffee and Tea</a:t>
            </a:r>
          </a:p>
          <a:p>
            <a:pPr marL="342900" marR="0" lvl="0" indent="-342900" algn="ctr" rtl="0">
              <a:lnSpc>
                <a:spcPct val="9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Alcohol</a:t>
            </a:r>
          </a:p>
          <a:p>
            <a:pPr marL="342900" marR="0" lvl="0" indent="-342900" algn="l" rtl="0">
              <a:lnSpc>
                <a:spcPct val="90000"/>
              </a:lnSpc>
              <a:spcBef>
                <a:spcPts val="480"/>
              </a:spcBef>
              <a:spcAft>
                <a:spcPts val="0"/>
              </a:spcAft>
              <a:buClr>
                <a:schemeClr val="dk1"/>
              </a:buClr>
              <a:buSzPct val="25000"/>
              <a:buFont typeface="Arial"/>
              <a:buNone/>
            </a:pPr>
            <a:r>
              <a:rPr lang="en-US" sz="2400" b="1" i="0" u="sng">
                <a:solidFill>
                  <a:schemeClr val="dk1"/>
                </a:solidFill>
                <a:latin typeface="Calibri"/>
                <a:ea typeface="Calibri"/>
                <a:cs typeface="Calibri"/>
                <a:sym typeface="Calibri"/>
              </a:rPr>
              <a:t>FACT</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Most Americans consume 22% of their daily calories through their drinks</a:t>
            </a:r>
          </a:p>
        </p:txBody>
      </p:sp>
      <p:sp>
        <p:nvSpPr>
          <p:cNvPr id="329" name="Shape 329" descr="data:image/jpeg;base64,/9j/4AAQSkZJRgABAQAAAQABAAD/2wCEAAkGBxQQEBQUEBAPDxQUDw8PFA8PDw8PDw8PFBQWFhQUFBQYHCggGBolHBQVITEiJSsrLy4uFx8zODMtNygtLiwBCgoKDg0OGhAQGiwkHCQsLCwsLC80LCwsLCwsLCwsLCwsLCwsLCwsLCwsLC8sLCwtLCwsLCwsLCwsLCwsLCwsLP/AABEIALQBGAMBIgACEQEDEQH/xAAcAAACAgMBAQAAAAAAAAAAAAADBAIFAAYHAQj/xABGEAACAgECAwQGBgQNAwUAAAABAgADEQQSBSExBhNBUSJhcYGRsQcjMlKhwRRCwtEVFjNDU3KCg5KTsuHwRGLSJDSi0/H/xAAaAQADAQEBAQAAAAAAAAAAAAACAwQBBQAG/8QALREBAQACAQIGAQIFBQAAAAAAAQACEQMhMQQSFCJBURNxsSNCYaHhMlKBkcH/2gAMAwEAAhEDEQA/ANKQRisQaCHQT6bEvlc2LWsfori1CyxpE9k3uLHcalI5UkFUscrWKWsxIlaRhFkK1jCLFLPC9VYZFmIkOqQFmBeIkMiT1EhlSLWYFFUhVWSVYRVgLGFELJhZNVkwsFYtUAkkEhAskFg7t1DCz3bCbZm2Zu3UPbPNsNsmbZ7duqh7V6HvtK1fTdZpxn++SL8JpV9XaQo/9NTVpFP3d47ywfAVS34xyRB96+kfBt37MFwTQhO+cdbtTZafcq1D8Kh8YzfsleX3zZSQKRkrIlYO49SxWDZY0Vg2WaNiSjJAukdZYF0hjAki6QFlcedYB1jBgSr3SLWJLGxItYsYMrIq2xJkPasyNGUlodYjNawVaxuhI8uZl1dTNKR6lIGpI/RXAWq48Y1KRypIOpI3UsTk1OJSrWMokjWsZRYpZ+JeosOizEWHVYtZgXirCKskqwqpFrMCiqwipJqsIqwFiCGFhAsmFkgsFYgoBZ6FhQskFg7i1C2z3bChZ7tmbt1C2zNkLtmYnt3tVRxdMtV5I73sT0CpWw+biH4ev1KE8iUVj6iw3H5yh7ca/FOorBA3aUUj0gpNlzYIHuVT75taJgAeQA+EY7MSVj1yYJWRKxgrIFYG5mpcrBssaKyDLDGHUoywTLG2WCdYQwpJOkBYkedYCxY0ZaSDrFrFj9ixaxYwZaVdasyGtWZGjJS59Wse06RWpMyyoSVtyeM2zNCR+lIvQkeqSJya/Aj1LG61galjdaxGTUYkWtYwiwdYjKLFLOCmiw6rIosMqxSzAvVSFVZirCBYCxhYqwgWYqwirFrGF4FkwskBJAQdxVPxLtFptNZ3d1yVvgNh2SsYPT0nIB92ZCntNp3+xdpj7dTX+zmV/aagDWVMR9uvZnxBUnx94lto9KhHMfiY1wPKMnHPJyT6iJxQN9k6dvZqT/8AXCrq2P6tXuuJ/YE8HDqz9qtD7gfnM/gmjxpr99aH8ovpN6xVtf7q+4kyOqZ9hIHMc8Adcc8dfGR/gaj+hq/y0/dAa7henWqxmppAWt2P1dY5BSeuPVPGt3nerX6wBfdfaiMl+noepDhiX2HdhT4/Z+Am0I7BQDt5KBz9Q9spNDw6uy1fRChNNUSoAActnm3Lmcgc/b5y3bhFH9DUf7tP3RvInaVxj3vX1RH9F77MflFbuK7ep0v9rV7P2DCtwmj+gp/y0/dBW6CsD0K61PnsHT3QAGYqSFvaqlPt26If1ddWx/FRI8K7XabU2imtibCCQF22qcAk+khIHTxxPOKlVRvR6dPHr0Pxz8JqvYJO84i7jotdrcuQPRRn/EfhH48J5HL6ps+dM8cfu6OywTLGmEEwiRqUlHWAdY46wDiMGWkjYsVsWWFixaxY0ZaVbasyHtWeRoykuf6dJY0rFNOssdOktyuVwnSapWO0rF6VjtSyfJrcCPWsarWCqWN1rE5NRiRK1jKCQRYdBE5M4KaCGRZFBCqIpmF6ohQJFVhFEBYykohFExBCBYCxFgWSAnoEkFg22tdtKfq636bGY59mGx8FMZ4ZZkD2RL6TNSatDlepuVM4zjcj8/VKzT8fSnSC0ugYmusbuYWxueSPHaoZ8DmQuB1lOPXi/RpV1zJ9luqCTxOaaf6VUS567kFyof5fTAquwk4OxiT0GScgDIl5pfpM0LvtY31KRkXNWllRP3fqmYg+0YiESpHdt+JT9r//AGVw++q0/wCa61/tz3h3a/Qah+7q12nZySBWz925I6gK4BPQwHbPi1VOlDs6Oh1WkQ7GWwhe+QscDPQAn3TME8xezPa0OD6bGpt57gKNOPVnc5GPZtl6REqL6q+8ssvoQMy4Z7a0ARUXbnJ5faJ98qtb2/4bUcfptdzfd0q2ao/GtSB8YWee8ocMdFevFrhNL459LmlpJWnTai5vvWgUV59+WIxz6DqJQL9MF2NzaXTqhJAZg/M9cA78E4m4tuR03bf2mu21t7DK/wCijTehbb4ttX3biT8hNB439JraqvaaKVJ7xWKG1QQT6LBTnB8xkzo30PXd5oGbaQO+KAkYLBVBz7MsZS8mP4kO9H+LL85k9rdWEGwhyINhJStlmEC4jTiAcRowMrYsWsWOOIvYIzFlJIWrPYSxZkaMtLQaElhQsUoWWFIl2TczjJqlY5UsBUI3WJPk1eJM1LGq1gKhG6xEZT8SIgjCCDQQ6CKZxSUQyLIIIdRFrMC9UQqLPEEKsWxl6BJgTFEmogW2KsmBPQJICCsVR9tkb+DtUUOGWh7FOM4Kel08ek+bHbUayoB7K3QHK1qhzuwFDAcvD1+c+qdfp+8psQ/r1WJ/iUj858y9la2zgDOywg+oB/8AaU+H9x5XtR+KXD3neFw7VamoNpqD9TYXJRCpDYGSXZGGOQ+9jlI/oxqPLYpORipQy4xzBIb850Dg1VQrDPWjAelu2KSucDKnHnj55lfxTTV333VaV9lyIqjSdzyspQE5rJOM9TgY9kdlx+V7y8eXzGy0/WVLb/KgOSFyQSgB8AceOPOe8N0y1MWRd2Nu7IyMZyASAP8AglrpaEp1aV6jclRdVNiBXI5kZGfRAyB1zgHp5W13B3UXXFu8UXOTtValB3BvreYHNWB5Dlz5AQTjd7O8WXL7dPa157RZYXvBu3biC2N2eWQHC55DwyIHUIqHNQrr55CmskL5Y3Egn2ATq/Bew+kNdTnbezBbGbLgOhXooVhhc+JyfOOcS4HotLh/4PSxWO1u709dgrHLLEdfhnpBXrqbj0N/Fw7+B7NS31Veq1FhOPq6wKlP/c+cL78TZ9B9G96oe+1CadHUd5VSWtdwDkB2bC5GfAH3zrGi1COpFVbVom1VzU1SHl0RSByHq5Sv4yrFfQbYQwJ9ENuUHmvqz5z2PFi5db2fNl5ejch452fpobkbHIUek5XOAAABgDHLA5Tsv0U6Xu+FU8sb2us9xsKj8FE5P2rt9JvHkB8f/wAnc+yOl7rh+lQjBGmpyP8AuKhj+JMLxOOOPQJHhM8s1cn7rFhBMIdhBtJiuYDCAcRlhAOIzGBlnEBYIzYIu4jCWylgmSVgnkcSm0agR6kRGkx6gy7K5nHP1CN1CJ1GO1SfKrxmqxG64tVGqojKoxjoIdBBJGEESzSIghlEgkKkUzCmohFEisIIDFSEIokFhBBYqQEkBPAJKAxXonzBxDSCvX6yllG1dZeAD5bsqRPqAT517e091xzVDHJ2pt/x1jJ+Mo8M+7VJ4w9my2Ps6orq2opYJuUKSWJAJwOfM8obs/raNPqTV+jVacuWxqf5PJ5baxvRWxjOMgDl49ZW8N4l3I3FGcFq+ScyNwG4n3En3GS0V1Ou1Iq1NbWE3ECyhttbFAXTeBzPLI3A+Mu5TrR8GXtK17Q8JGqfH1Ir3d8tihNrvtIZmxyd92ORl/ouDaZqrA9hercCyO+0K6/zhbkc9OfqEp14ElNTg26ra6Bjio7UrTIIx03tyGepwvLEZ7H8HuzYNRp1/RrAX2akB7zYWBXK8wBgDOeZYdIrJ9vRnY4+7qWxcJ0+mYCzTBG2hqd6MxxzywOep9fWPsJVcZOopCDR1Vd2EsyBUWxYMbF2qRhT6XPB90nxfjIorDd29jG2uruqirspYZJbHRQA3rOOQORJ9L2qdgaY2pmucbv2L0Y5O30VZvecDkOXWXljC6kH0q99fMAgWV7h0yOjD5ia3xXSqtTIxawEHPeHdmUcJ1kcr0ubcdXvbwg6valY9pOPzn0cte0BR0ACj2AYnz7wWnvuLaVPPVK59iNuP+mfQrRfi333vAns3CYQTCGMG0nKyAwgXEYeAeGQsvYIu8YeL2RxLZW2eT22ZGkltCoj9BlZS0foadDIuVxtZVGO0mV9JjtTSfIrMWfrMaqiVTRuoxGVRizqQ6GK1tGKzEM4mVMKsAhhhFMwjLCCDSEWAxxFhBBrCLAbaYkhIiSEBivZwv6atMKuKV3Eqq2aRclmAyyORgDqTgid1E5B9POkzZobdrsB+kVtsXcfsqy/jn8YzhdZyufHeNqWg4rWrhbC5QAd6Fr3mxcBcVr5+vn4wXFK3p4gXpZ7VpO1NQaxW7B1OUCEA2WgkKG9mesJ2eqJsVltNTsNwU5YIAw3qM+wDHhzjXF+L79QAdxpAfbs+rVCcciRzBGWJI5+j4Tp5Cu25fHox0Fut9Dshs1x7g7e6Ra72Bs3L0dQjBSTkblAOPDlLjsrxag1mmt6UNFg03dLcbSo5ivJbmGOCMHPMGaZpOK6jVFxol0z1ole7U6izu3KomA+C+RXncRkesnJMt/o84Omltvuu1VN2qvrW1wjnatAYnvMtjOSRk4wMDzkufat497t8Vdo6k88+kcnn4DM0vS/R7p67Gtqa6k2W9/txU7V2czlXsQsv2m6Y5GbLo+Nae9wtN9drGtrQK2Dg1q4QvkcuTHHxhLCCz172BNYbIdNygjblQOa8xnPnF47JrpqR10/DdOFZ+7TcfTtbcz2EZ5nxOAfhKTiesW2nvE3BWB27lKkjnzwfDlym2Xgbdud5UAZfBOcci01PtIQtZA8jylfB1aTn6YtrH0ZafvOM1nqK6rrPipUf6hO5sJyH6FdNu1ups+5p0r9m9gf2DOwGS+If4k/wh/CIRgmhjBNFFQwXgHh3gbIwhZd4tZGHi9kcSmVtmTy2ZGkpucadpY0mVOmMsqWnSzLicOXSs6Wj1JlbQY/SZPkV+DWFRjVZiVRjdRiMqjFnazGazFKzGUMRkVGMyhh1MWQw6GKYyOhhVMAhhVMWzCKsIINTCKYDbEWTEGphIDFSnP/AKa9ALeHq7AnutQjcjjAYFMnlnGSOmJv81r6S9MbeFaoAkEVCwbQSTsZXxy89uPfN43WZDyHtdXz1l67LFOzKms55l8MvPmOv+2Y/oOGHV7U3Dlkisb+SAkEk4wp6YJPl18K3gyhg7Wbn6FVVwrEA8wSQfPHqyJ0Xslo9LdW/e1NpyCqn/1Bs7xWAfccdOZPUdec6AdOtAp5nVmh0Ok4erZdBc9Db6dQTqsaZiQwXOxCW2ryx1BHOF4HqE19710hk01tK9/jT1U2WVsHXczL4EoQPteoYm3afgmlZQpsNg2mtdzqdikcwvLlyjHBOz1GkL9zYVDJSmNwyFqUqgPPngcvDpF5ZhNxwWptLrNNw5lUpbW+RR3z0X2VvUCzFa7CQEHIEnkCSORPR4LodQy34Ba301L99WzEAKT3Zxg4AHSMItzXBX1GlFW58tXa5usH6qhDyU+fpGA4jcg1SV97dyRG3d4hVmsdkA24ycbeeCOTD3YdWJdFnFb81OFucMSSrhOa88hRhenhnrzmn9ouJ1GplSzvCqhWJ+3nHVhjkZeaO2vVoWddTSSoJrZg+RuZdpABx9nOMn7Q59ZqPbMU1KAFxzwARtzy6DMq4QKTxCpbT9COlxTqbsH6y5KwfMVqSce950kzS/odo2cIpOc95ZqLemMZsKgfBRNyYzncjvNbocWPlwCg0E0IYNjMI2C8BYYZ4BzGkDAsi1kYsMWsMbjLZa0zyeWzI4kty+lsSz07SpQyw0rzqZHS+f4stOq2oMfqMrKWj9LSfIujxtY1GOVGV9TRyppPkVWLP1GM1mJVNGkMRkT8WaSHSKoYwhikmkwsMsAphVaKZhGWEWCBhFMWxEUGEBgQZMGC2kURTjNHe6a5MZ302pjzJUgRkGe9YPZ3a9TV8q8J0he9QGKgMGOCynmNpUkEHmD4Gde4Lw47cHu3BYN6QfmRjBY5yT6I5nyE5Hq6Gr1F1dbc6dRaqZAxkMV3EeXIcuk2ng/Fb6g7O1o2VFVUbBW1m0lWZgvInGAB97J6Tq468ui5T/q2tvel19J+qqC6Z7e7dHAurDPbkVsGAxuODgN198sjxBdGti3OXb0TsW/U3WhDhQx3sdoyRluQ5j1TV9LdpV1WnORezLTXmpX3aZ1BIYtv5ICCNoXlkc5tVNNFlzt3pDqwXvK3QEj0TsLHJyNi5HLosTmFRgs7wy3v9OpVWNbK6/XvbvZckEnJ5g45eojHKVl/CL7X+tr0xpUYrp77UBVxja2FO0nqc+zGMZNpobGwRfYA29wux8h6+qsR4HHLHqk7imP5R/7Lv+UUKPSagnWpadBZXVtJrTH6tT6gqBy5ekxPhOfduKivMsxOfGy0j/CzYnQ9e1eDzsP9bvD8xOY9sWUsFUFcnGcDx9ku4eytD4j4C7J2K03dcN0iFdhGmqJXGMMw3H35Jlwxg9PXsRUHPaipnz2gD8p6TOY9Xd1DoF40E5k2MC5mhY0GMXcwrmL2GNxIGFYYtYYawxaxo7ElZMvaZ7B2tMjgkrcuQxvTtgxBGjFbTqXzz0d11S8fpeUmmulhXcBzJA9Z5ROeNZxcm65qaOVPKEcUqX7V1Q9rrn5z3+MunX+d3epEdvkJNlqtwbaamjNbTT/43VD7Nd7+xFUfiZg7YN+ppX/t2qPwAMS47nmYW8VvGEac/Hay/wDoal9pdv3Qg7XXD9RPcCPnBeHJiOfG6GjQymc4/jhb6x7FT8xIntZcf56xfYtH5pAfD5RHiMbp6mEUzk78fub/AKvUj2Csf6QIFtfe3/Xar/MdfkYPpsovVY/V2JTJicWPfHrq9Sf720/tSDadj9rVX+82H5tM9K/dvqj6u3Az3ePMThbaAeOob3q3/lBnhqn+fX3qf3zPSP3e9UfVV9tD3fFdaigIDcxyudw3qH3LjxIsPTzjfC+0hSsUElF2913xDOQoUYLDOQG6dD1+GndqyKNUV3bsojb1B8RjH4TNDqLOoc49mT+MPHkR8svPjNee6Z2U7TU6cWVtscWWNb3hTuk7t9oK4VM8sMcEefqm2v2l0VgAezTMAwcBgx2sPHBTr1+M5Zw9rG65bp/M1OfxE2bhHCxYfTQ9c8q9LT/qrMY8Q9ZWPM9i3QdsNMCc30HO3GO8znnnJ28/CL6jtvpR/PV+5bm+SSj4nwelFyu0H+rp7viK6pqmuFifYCPzHTSJX+JUGCcOPeN58jpbbxLtrQR6NoPqFN354mmfpn6Xr9MqqWDaqhdrKoDL3g3cvLGZTa7VW8/SK+obV+UQ7MWM/EKcsxO9iCCcjajNnPXwnnkcfaHe04jk9y9r6oMG05gXs+9Yfax/OCbUunPvWX+9x+GYHpf6zfU/0unsYJjOU3cYI66hz7GdvlFX7REdLbj72HzML0+vmH1G/i6y7Rexpyd+1do+y9nvsaBbtfqPCwj+0x/Oe8gfN7zr8XVbGitjTl7drtT/AEp/57YM9rtT/S//ABX90IcT5sfM/F0q1pk5p/G/UH9YH+yn7pkYZY/cpMt9v2tabj5/VrA9bNn8BBnjdp/WVf6qj88ykWFRTJPU82Xy1fo+DH+U/wCeta/p9jdbX9zEfKehs/aYn2nMQSs+cMlR85plm94XHjx7IfpWNTD/AII1Vd7flKtFHi34yeVH6x9xjsc3Gny48c/lruvU+s/H/aN1631/j/tNaFi+b/GFTUKPBviYZ4j9Jb4X63bMNWD1OfbiFrtQ+A/Ga0uuUeY+MIOIeR+cL8+MPp+S2qtk8kPtNg+RjddqD9RP8bn5zTV4g33vlCjXuf1vlPfmxt/DmW6ren3F+P8AtFtRrQPs0g+95qy69x1P4cozXxJvMTTkxbzhkT1/EX8KD7rXX98rr+MsvWrUD2Xn/wAI7XxM+IBhl1qHqg9xm7fhs0fJUf8AGMeLatfZeD81E9/jRWvMvqj6nWmxffzBlzbo9Pb1UfAfOI3dmNOc4JHvgv5fhIsTh+RtM49xP9IuL5zkAY7sIAB0G2KVWDzx7iPlG9XoF7xghwoJAJ55x4wlXCD97wz08JzXzuS3UDDHALzT8+l4X/N5fjNk4AtLPjVa/U1JjrTZapJ8Oe1sfCVFHBjgHGc+tY/puGBPAn27f3SrAfn/ANo+TX8r+1acQ0tGc08YdRk+jZ+n2sB4YYIuT5zWdVZz56lrOf2j3nMeoE5E2HUIgGzCMDnLBF8fWVzKmzh1Q+8feP3Q8zXZl4K9z+xUV1w8yfeTJ8E1LJerVvscElWJCr0wQc9eWessLdBX4BveYq2jRT0zJMtmQ12IOKW7fwuCPrP0Rm8++rX8BmDbXA/Zr0v+dn5GUOn4bUQDg/hCfoNY8PxlhzZfVC8GJ2yf+q1fVP4Vaf3Fm/OL2aq77lY/sA/OJdynkPiJIBR05ewzfyHz+9n4cvh/t/my7VXn7vuVBErGt/5iP/pGPGQbUjyExcHut4x5TsFWObPJvwgSz+Ty0fUjyEC2oHkPhFvk+5ocr3JH9KYfqt+MyMtqf+1fhMg+c+7fw5f7akV4QOZ5Mk+2s0Uu9M970zJkzzMXlPq970z0WmezJm2LykRbjCpcfV8JkyaMCEVbPUIZFB8PhMmRuMrPpNV1CFFI9cyZHgUuWTuKtQ8zPQvtmTIeiDbERfWYZPaZkyEEC0+9IPgfaIS9socgdPKZMhnzLfi1B+TH2xuiwzJk52Pe62Xas9PcenlgdI2rk+PlMmSvFoMwGEx59YJ0B5zJk83jvK38pW6hucyZJ+Ss4axCYGBn4wZT2zJkLUO282e2eGkeuZMg6iFotUPXBNMmQWMhmQaZMgMZDMyZMgx3/9k="/>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30" name="Shape 330" descr="data:image/jpeg;base64,/9j/4AAQSkZJRgABAQAAAQABAAD/2wCEAAkGBxQQEBQUEBAPDxQUDw8PFA8PDw8PDw8PFBQWFhQUFBQYHCggGBolHBQVITEiJSsrLy4uFx8zODMtNygtLiwBCgoKDg0OGhAQGiwkHCQsLCwsLC80LCwsLCwsLCwsLCwsLCwsLCwsLCwsLC8sLCwtLCwsLCwsLCwsLCwsLCwsLP/AABEIALQBGAMBIgACEQEDEQH/xAAcAAACAgMBAQAAAAAAAAAAAAADBAIFAAYHAQj/xABGEAACAgECAwQGBgQNAwUAAAABAgADEQQSBSExBhNBUSJhcYGRsQcjMlKhwRRCwtEVFjNDU3KCg5KTsuHwRGLSJDSi0/H/xAAaAQADAQEBAQAAAAAAAAAAAAACAwQBBQAG/8QALREBAQACAQIGAQIFBQAAAAAAAQACEQMhMQQSFCJBURNxsSNCYaHhMlKBkcH/2gAMAwEAAhEDEQA/ANKQRisQaCHQT6bEvlc2LWsfori1CyxpE9k3uLHcalI5UkFUscrWKWsxIlaRhFkK1jCLFLPC9VYZFmIkOqQFmBeIkMiT1EhlSLWYFFUhVWSVYRVgLGFELJhZNVkwsFYtUAkkEhAskFg7t1DCz3bCbZm2Zu3UPbPNsNsmbZ7duqh7V6HvtK1fTdZpxn++SL8JpV9XaQo/9NTVpFP3d47ywfAVS34xyRB96+kfBt37MFwTQhO+cdbtTZafcq1D8Kh8YzfsleX3zZSQKRkrIlYO49SxWDZY0Vg2WaNiSjJAukdZYF0hjAki6QFlcedYB1jBgSr3SLWJLGxItYsYMrIq2xJkPasyNGUlodYjNawVaxuhI8uZl1dTNKR6lIGpI/RXAWq48Y1KRypIOpI3UsTk1OJSrWMokjWsZRYpZ+JeosOizEWHVYtZgXirCKskqwqpFrMCiqwipJqsIqwFiCGFhAsmFkgsFYgoBZ6FhQskFg7i1C2z3bChZ7tmbt1C2zNkLtmYnt3tVRxdMtV5I73sT0CpWw+biH4ev1KE8iUVj6iw3H5yh7ca/FOorBA3aUUj0gpNlzYIHuVT75taJgAeQA+EY7MSVj1yYJWRKxgrIFYG5mpcrBssaKyDLDGHUoywTLG2WCdYQwpJOkBYkedYCxY0ZaSDrFrFj9ixaxYwZaVdasyGtWZGjJS59Wse06RWpMyyoSVtyeM2zNCR+lIvQkeqSJya/Aj1LG61galjdaxGTUYkWtYwiwdYjKLFLOCmiw6rIosMqxSzAvVSFVZirCBYCxhYqwgWYqwirFrGF4FkwskBJAQdxVPxLtFptNZ3d1yVvgNh2SsYPT0nIB92ZCntNp3+xdpj7dTX+zmV/aagDWVMR9uvZnxBUnx94lto9KhHMfiY1wPKMnHPJyT6iJxQN9k6dvZqT/8AXCrq2P6tXuuJ/YE8HDqz9qtD7gfnM/gmjxpr99aH8ovpN6xVtf7q+4kyOqZ9hIHMc8Adcc8dfGR/gaj+hq/y0/dAa7henWqxmppAWt2P1dY5BSeuPVPGt3nerX6wBfdfaiMl+noepDhiX2HdhT4/Z+Am0I7BQDt5KBz9Q9spNDw6uy1fRChNNUSoAActnm3Lmcgc/b5y3bhFH9DUf7tP3RvInaVxj3vX1RH9F77MflFbuK7ep0v9rV7P2DCtwmj+gp/y0/dBW6CsD0K61PnsHT3QAGYqSFvaqlPt26If1ddWx/FRI8K7XabU2imtibCCQF22qcAk+khIHTxxPOKlVRvR6dPHr0Pxz8JqvYJO84i7jotdrcuQPRRn/EfhH48J5HL6ps+dM8cfu6OywTLGmEEwiRqUlHWAdY46wDiMGWkjYsVsWWFixaxY0ZaVbasyHtWeRoykuf6dJY0rFNOssdOktyuVwnSapWO0rF6VjtSyfJrcCPWsarWCqWN1rE5NRiRK1jKCQRYdBE5M4KaCGRZFBCqIpmF6ohQJFVhFEBYykohFExBCBYCxFgWSAnoEkFg22tdtKfq636bGY59mGx8FMZ4ZZkD2RL6TNSatDlepuVM4zjcj8/VKzT8fSnSC0ugYmusbuYWxueSPHaoZ8DmQuB1lOPXi/RpV1zJ9luqCTxOaaf6VUS567kFyof5fTAquwk4OxiT0GScgDIl5pfpM0LvtY31KRkXNWllRP3fqmYg+0YiESpHdt+JT9r//AGVw++q0/wCa61/tz3h3a/Qah+7q12nZySBWz925I6gK4BPQwHbPi1VOlDs6Oh1WkQ7GWwhe+QscDPQAn3TME8xezPa0OD6bGpt57gKNOPVnc5GPZtl6REqL6q+8ssvoQMy4Z7a0ARUXbnJ5faJ98qtb2/4bUcfptdzfd0q2ao/GtSB8YWee8ocMdFevFrhNL459LmlpJWnTai5vvWgUV59+WIxz6DqJQL9MF2NzaXTqhJAZg/M9cA78E4m4tuR03bf2mu21t7DK/wCijTehbb4ttX3biT8hNB439JraqvaaKVJ7xWKG1QQT6LBTnB8xkzo30PXd5oGbaQO+KAkYLBVBz7MsZS8mP4kO9H+LL85k9rdWEGwhyINhJStlmEC4jTiAcRowMrYsWsWOOIvYIzFlJIWrPYSxZkaMtLQaElhQsUoWWFIl2TczjJqlY5UsBUI3WJPk1eJM1LGq1gKhG6xEZT8SIgjCCDQQ6CKZxSUQyLIIIdRFrMC9UQqLPEEKsWxl6BJgTFEmogW2KsmBPQJICCsVR9tkb+DtUUOGWh7FOM4Kel08ek+bHbUayoB7K3QHK1qhzuwFDAcvD1+c+qdfp+8psQ/r1WJ/iUj858y9la2zgDOywg+oB/8AaU+H9x5XtR+KXD3neFw7VamoNpqD9TYXJRCpDYGSXZGGOQ+9jlI/oxqPLYpORipQy4xzBIb850Dg1VQrDPWjAelu2KSucDKnHnj55lfxTTV333VaV9lyIqjSdzyspQE5rJOM9TgY9kdlx+V7y8eXzGy0/WVLb/KgOSFyQSgB8AceOPOe8N0y1MWRd2Nu7IyMZyASAP8AglrpaEp1aV6jclRdVNiBXI5kZGfRAyB1zgHp5W13B3UXXFu8UXOTtValB3BvreYHNWB5Dlz5AQTjd7O8WXL7dPa157RZYXvBu3biC2N2eWQHC55DwyIHUIqHNQrr55CmskL5Y3Egn2ATq/Bew+kNdTnbezBbGbLgOhXooVhhc+JyfOOcS4HotLh/4PSxWO1u709dgrHLLEdfhnpBXrqbj0N/Fw7+B7NS31Veq1FhOPq6wKlP/c+cL78TZ9B9G96oe+1CadHUd5VSWtdwDkB2bC5GfAH3zrGi1COpFVbVom1VzU1SHl0RSByHq5Sv4yrFfQbYQwJ9ENuUHmvqz5z2PFi5db2fNl5ejch452fpobkbHIUek5XOAAABgDHLA5Tsv0U6Xu+FU8sb2us9xsKj8FE5P2rt9JvHkB8f/wAnc+yOl7rh+lQjBGmpyP8AuKhj+JMLxOOOPQJHhM8s1cn7rFhBMIdhBtJiuYDCAcRlhAOIzGBlnEBYIzYIu4jCWylgmSVgnkcSm0agR6kRGkx6gy7K5nHP1CN1CJ1GO1SfKrxmqxG64tVGqojKoxjoIdBBJGEESzSIghlEgkKkUzCmohFEisIIDFSEIokFhBBYqQEkBPAJKAxXonzBxDSCvX6yllG1dZeAD5bsqRPqAT517e091xzVDHJ2pt/x1jJ+Mo8M+7VJ4w9my2Ps6orq2opYJuUKSWJAJwOfM8obs/raNPqTV+jVacuWxqf5PJ5baxvRWxjOMgDl49ZW8N4l3I3FGcFq+ScyNwG4n3En3GS0V1Ou1Iq1NbWE3ECyhttbFAXTeBzPLI3A+Mu5TrR8GXtK17Q8JGqfH1Ir3d8tihNrvtIZmxyd92ORl/ouDaZqrA9hercCyO+0K6/zhbkc9OfqEp14ElNTg26ra6Bjio7UrTIIx03tyGepwvLEZ7H8HuzYNRp1/RrAX2akB7zYWBXK8wBgDOeZYdIrJ9vRnY4+7qWxcJ0+mYCzTBG2hqd6MxxzywOep9fWPsJVcZOopCDR1Vd2EsyBUWxYMbF2qRhT6XPB90nxfjIorDd29jG2uruqirspYZJbHRQA3rOOQORJ9L2qdgaY2pmucbv2L0Y5O30VZvecDkOXWXljC6kH0q99fMAgWV7h0yOjD5ia3xXSqtTIxawEHPeHdmUcJ1kcr0ubcdXvbwg6valY9pOPzn0cte0BR0ACj2AYnz7wWnvuLaVPPVK59iNuP+mfQrRfi333vAns3CYQTCGMG0nKyAwgXEYeAeGQsvYIu8YeL2RxLZW2eT22ZGkltCoj9BlZS0foadDIuVxtZVGO0mV9JjtTSfIrMWfrMaqiVTRuoxGVRizqQ6GK1tGKzEM4mVMKsAhhhFMwjLCCDSEWAxxFhBBrCLAbaYkhIiSEBivZwv6atMKuKV3Eqq2aRclmAyyORgDqTgid1E5B9POkzZobdrsB+kVtsXcfsqy/jn8YzhdZyufHeNqWg4rWrhbC5QAd6Fr3mxcBcVr5+vn4wXFK3p4gXpZ7VpO1NQaxW7B1OUCEA2WgkKG9mesJ2eqJsVltNTsNwU5YIAw3qM+wDHhzjXF+L79QAdxpAfbs+rVCcciRzBGWJI5+j4Tp5Cu25fHox0Fut9Dshs1x7g7e6Ra72Bs3L0dQjBSTkblAOPDlLjsrxag1mmt6UNFg03dLcbSo5ivJbmGOCMHPMGaZpOK6jVFxol0z1ole7U6izu3KomA+C+RXncRkesnJMt/o84Omltvuu1VN2qvrW1wjnatAYnvMtjOSRk4wMDzkufat497t8Vdo6k88+kcnn4DM0vS/R7p67Gtqa6k2W9/txU7V2czlXsQsv2m6Y5GbLo+Nae9wtN9drGtrQK2Dg1q4QvkcuTHHxhLCCz172BNYbIdNygjblQOa8xnPnF47JrpqR10/DdOFZ+7TcfTtbcz2EZ5nxOAfhKTiesW2nvE3BWB27lKkjnzwfDlym2Xgbdud5UAZfBOcci01PtIQtZA8jylfB1aTn6YtrH0ZafvOM1nqK6rrPipUf6hO5sJyH6FdNu1ups+5p0r9m9gf2DOwGS+If4k/wh/CIRgmhjBNFFQwXgHh3gbIwhZd4tZGHi9kcSmVtmTy2ZGkpucadpY0mVOmMsqWnSzLicOXSs6Wj1JlbQY/SZPkV+DWFRjVZiVRjdRiMqjFnazGazFKzGUMRkVGMyhh1MWQw6GKYyOhhVMAhhVMWzCKsIINTCKYDbEWTEGphIDFSnP/AKa9ALeHq7AnutQjcjjAYFMnlnGSOmJv81r6S9MbeFaoAkEVCwbQSTsZXxy89uPfN43WZDyHtdXz1l67LFOzKms55l8MvPmOv+2Y/oOGHV7U3Dlkisb+SAkEk4wp6YJPl18K3gyhg7Wbn6FVVwrEA8wSQfPHqyJ0Xslo9LdW/e1NpyCqn/1Bs7xWAfccdOZPUdec6AdOtAp5nVmh0Ok4erZdBc9Db6dQTqsaZiQwXOxCW2ryx1BHOF4HqE19710hk01tK9/jT1U2WVsHXczL4EoQPteoYm3afgmlZQpsNg2mtdzqdikcwvLlyjHBOz1GkL9zYVDJSmNwyFqUqgPPngcvDpF5ZhNxwWptLrNNw5lUpbW+RR3z0X2VvUCzFa7CQEHIEnkCSORPR4LodQy34Ba301L99WzEAKT3Zxg4AHSMItzXBX1GlFW58tXa5usH6qhDyU+fpGA4jcg1SV97dyRG3d4hVmsdkA24ycbeeCOTD3YdWJdFnFb81OFucMSSrhOa88hRhenhnrzmn9ouJ1GplSzvCqhWJ+3nHVhjkZeaO2vVoWddTSSoJrZg+RuZdpABx9nOMn7Q59ZqPbMU1KAFxzwARtzy6DMq4QKTxCpbT9COlxTqbsH6y5KwfMVqSce950kzS/odo2cIpOc95ZqLemMZsKgfBRNyYzncjvNbocWPlwCg0E0IYNjMI2C8BYYZ4BzGkDAsi1kYsMWsMbjLZa0zyeWzI4kty+lsSz07SpQyw0rzqZHS+f4stOq2oMfqMrKWj9LSfIujxtY1GOVGV9TRyppPkVWLP1GM1mJVNGkMRkT8WaSHSKoYwhikmkwsMsAphVaKZhGWEWCBhFMWxEUGEBgQZMGC2kURTjNHe6a5MZ302pjzJUgRkGe9YPZ3a9TV8q8J0he9QGKgMGOCynmNpUkEHmD4Gde4Lw47cHu3BYN6QfmRjBY5yT6I5nyE5Hq6Gr1F1dbc6dRaqZAxkMV3EeXIcuk2ng/Fb6g7O1o2VFVUbBW1m0lWZgvInGAB97J6Tq468ui5T/q2tvel19J+qqC6Z7e7dHAurDPbkVsGAxuODgN198sjxBdGti3OXb0TsW/U3WhDhQx3sdoyRluQ5j1TV9LdpV1WnORezLTXmpX3aZ1BIYtv5ICCNoXlkc5tVNNFlzt3pDqwXvK3QEj0TsLHJyNi5HLosTmFRgs7wy3v9OpVWNbK6/XvbvZckEnJ5g45eojHKVl/CL7X+tr0xpUYrp77UBVxja2FO0nqc+zGMZNpobGwRfYA29wux8h6+qsR4HHLHqk7imP5R/7Lv+UUKPSagnWpadBZXVtJrTH6tT6gqBy5ekxPhOfduKivMsxOfGy0j/CzYnQ9e1eDzsP9bvD8xOY9sWUsFUFcnGcDx9ku4eytD4j4C7J2K03dcN0iFdhGmqJXGMMw3H35Jlwxg9PXsRUHPaipnz2gD8p6TOY9Xd1DoF40E5k2MC5mhY0GMXcwrmL2GNxIGFYYtYYawxaxo7ElZMvaZ7B2tMjgkrcuQxvTtgxBGjFbTqXzz0d11S8fpeUmmulhXcBzJA9Z5ROeNZxcm65qaOVPKEcUqX7V1Q9rrn5z3+MunX+d3epEdvkJNlqtwbaamjNbTT/43VD7Nd7+xFUfiZg7YN+ppX/t2qPwAMS47nmYW8VvGEac/Hay/wDoal9pdv3Qg7XXD9RPcCPnBeHJiOfG6GjQymc4/jhb6x7FT8xIntZcf56xfYtH5pAfD5RHiMbp6mEUzk78fub/AKvUj2Csf6QIFtfe3/Xar/MdfkYPpsovVY/V2JTJicWPfHrq9Sf720/tSDadj9rVX+82H5tM9K/dvqj6u3Az3ePMThbaAeOob3q3/lBnhqn+fX3qf3zPSP3e9UfVV9tD3fFdaigIDcxyudw3qH3LjxIsPTzjfC+0hSsUElF2913xDOQoUYLDOQG6dD1+GndqyKNUV3bsojb1B8RjH4TNDqLOoc49mT+MPHkR8svPjNee6Z2U7TU6cWVtscWWNb3hTuk7t9oK4VM8sMcEefqm2v2l0VgAezTMAwcBgx2sPHBTr1+M5Zw9rG65bp/M1OfxE2bhHCxYfTQ9c8q9LT/qrMY8Q9ZWPM9i3QdsNMCc30HO3GO8znnnJ28/CL6jtvpR/PV+5bm+SSj4nwelFyu0H+rp7viK6pqmuFifYCPzHTSJX+JUGCcOPeN58jpbbxLtrQR6NoPqFN354mmfpn6Xr9MqqWDaqhdrKoDL3g3cvLGZTa7VW8/SK+obV+UQ7MWM/EKcsxO9iCCcjajNnPXwnnkcfaHe04jk9y9r6oMG05gXs+9Yfax/OCbUunPvWX+9x+GYHpf6zfU/0unsYJjOU3cYI66hz7GdvlFX7REdLbj72HzML0+vmH1G/i6y7Rexpyd+1do+y9nvsaBbtfqPCwj+0x/Oe8gfN7zr8XVbGitjTl7drtT/AEp/57YM9rtT/S//ABX90IcT5sfM/F0q1pk5p/G/UH9YH+yn7pkYZY/cpMt9v2tabj5/VrA9bNn8BBnjdp/WVf6qj88ykWFRTJPU82Xy1fo+DH+U/wCeta/p9jdbX9zEfKehs/aYn2nMQSs+cMlR85plm94XHjx7IfpWNTD/AII1Vd7flKtFHi34yeVH6x9xjsc3Gny48c/lruvU+s/H/aN1631/j/tNaFi+b/GFTUKPBviYZ4j9Jb4X63bMNWD1OfbiFrtQ+A/Ga0uuUeY+MIOIeR+cL8+MPp+S2qtk8kPtNg+RjddqD9RP8bn5zTV4g33vlCjXuf1vlPfmxt/DmW6ren3F+P8AtFtRrQPs0g+95qy69x1P4cozXxJvMTTkxbzhkT1/EX8KD7rXX98rr+MsvWrUD2Xn/wAI7XxM+IBhl1qHqg9xm7fhs0fJUf8AGMeLatfZeD81E9/jRWvMvqj6nWmxffzBlzbo9Pb1UfAfOI3dmNOc4JHvgv5fhIsTh+RtM49xP9IuL5zkAY7sIAB0G2KVWDzx7iPlG9XoF7xghwoJAJ55x4wlXCD97wz08JzXzuS3UDDHALzT8+l4X/N5fjNk4AtLPjVa/U1JjrTZapJ8Oe1sfCVFHBjgHGc+tY/puGBPAn27f3SrAfn/ANo+TX8r+1acQ0tGc08YdRk+jZ+n2sB4YYIuT5zWdVZz56lrOf2j3nMeoE5E2HUIgGzCMDnLBF8fWVzKmzh1Q+8feP3Q8zXZl4K9z+xUV1w8yfeTJ8E1LJerVvscElWJCr0wQc9eWessLdBX4BveYq2jRT0zJMtmQ12IOKW7fwuCPrP0Rm8++rX8BmDbXA/Zr0v+dn5GUOn4bUQDg/hCfoNY8PxlhzZfVC8GJ2yf+q1fVP4Vaf3Fm/OL2aq77lY/sA/OJdynkPiJIBR05ewzfyHz+9n4cvh/t/my7VXn7vuVBErGt/5iP/pGPGQbUjyExcHut4x5TsFWObPJvwgSz+Ty0fUjyEC2oHkPhFvk+5ocr3JH9KYfqt+MyMtqf+1fhMg+c+7fw5f7akV4QOZ5Mk+2s0Uu9M970zJkzzMXlPq970z0WmezJm2LykRbjCpcfV8JkyaMCEVbPUIZFB8PhMmRuMrPpNV1CFFI9cyZHgUuWTuKtQ8zPQvtmTIeiDbERfWYZPaZkyEEC0+9IPgfaIS9socgdPKZMhnzLfi1B+TH2xuiwzJk52Pe62Xas9PcenlgdI2rk+PlMmSvFoMwGEx59YJ0B5zJk83jvK38pW6hucyZJ+Ss4axCYGBn4wZT2zJkLUO282e2eGkeuZMg6iFotUPXBNMmQWMhmQaZMgMZDMyZMgx3/9k="/>
          <p:cNvSpPr txBox="1"/>
          <p:nvPr/>
        </p:nvSpPr>
        <p:spPr>
          <a:xfrm>
            <a:off x="30797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31" name="Shape 331" descr="cup of water"/>
          <p:cNvPicPr preferRelativeResize="0"/>
          <p:nvPr/>
        </p:nvPicPr>
        <p:blipFill rotWithShape="1">
          <a:blip r:embed="rId4">
            <a:alphaModFix/>
          </a:blip>
          <a:srcRect/>
          <a:stretch/>
        </p:blipFill>
        <p:spPr>
          <a:xfrm>
            <a:off x="1524000" y="533400"/>
            <a:ext cx="1824036" cy="1169986"/>
          </a:xfrm>
          <a:prstGeom prst="rect">
            <a:avLst/>
          </a:prstGeom>
          <a:noFill/>
          <a:ln>
            <a:noFill/>
          </a:ln>
        </p:spPr>
      </p:pic>
      <p:pic>
        <p:nvPicPr>
          <p:cNvPr id="332" name="Shape 332" descr="BEVERAGES2"/>
          <p:cNvPicPr preferRelativeResize="0"/>
          <p:nvPr/>
        </p:nvPicPr>
        <p:blipFill rotWithShape="1">
          <a:blip r:embed="rId5">
            <a:alphaModFix/>
          </a:blip>
          <a:srcRect/>
          <a:stretch/>
        </p:blipFill>
        <p:spPr>
          <a:xfrm>
            <a:off x="5943600" y="450850"/>
            <a:ext cx="1679574" cy="13350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Sugary Drinks</a:t>
            </a:r>
          </a:p>
        </p:txBody>
      </p:sp>
      <p:sp>
        <p:nvSpPr>
          <p:cNvPr id="338" name="Shape 338"/>
          <p:cNvSpPr txBox="1">
            <a:spLocks noGrp="1"/>
          </p:cNvSpPr>
          <p:nvPr>
            <p:ph type="body" idx="1"/>
          </p:nvPr>
        </p:nvSpPr>
        <p:spPr>
          <a:xfrm>
            <a:off x="457200" y="1600200"/>
            <a:ext cx="2438399" cy="48767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Arial"/>
              <a:buNone/>
            </a:pPr>
            <a:r>
              <a:rPr lang="en-US" sz="2600" b="1" i="0" u="sng">
                <a:solidFill>
                  <a:schemeClr val="dk1"/>
                </a:solidFill>
                <a:latin typeface="Calibri"/>
                <a:ea typeface="Calibri"/>
                <a:cs typeface="Calibri"/>
                <a:sym typeface="Calibri"/>
              </a:rPr>
              <a:t>SODA</a:t>
            </a: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Provides ZERO nutritional value with great health risks.</a:t>
            </a:r>
          </a:p>
          <a:p>
            <a:pPr marL="0" marR="0" lvl="0" indent="0" algn="l" rtl="0">
              <a:lnSpc>
                <a:spcPct val="80000"/>
              </a:lnSpc>
              <a:spcBef>
                <a:spcPts val="260"/>
              </a:spcBef>
              <a:spcAft>
                <a:spcPts val="0"/>
              </a:spcAft>
              <a:buClr>
                <a:schemeClr val="dk1"/>
              </a:buClr>
              <a:buSzPct val="25000"/>
              <a:buFont typeface="Arial"/>
              <a:buNone/>
            </a:pPr>
            <a:endParaRPr sz="1300" b="0" i="0" u="none">
              <a:solidFill>
                <a:schemeClr val="dk1"/>
              </a:solidFill>
              <a:latin typeface="Calibri"/>
              <a:ea typeface="Calibri"/>
              <a:cs typeface="Calibri"/>
              <a:sym typeface="Calibri"/>
            </a:endParaRP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In kids, a single serving of soda daily increases risk of obesity by 60%. </a:t>
            </a:r>
          </a:p>
          <a:p>
            <a:pPr marL="0" marR="0" lvl="0" indent="0" algn="l" rtl="0">
              <a:lnSpc>
                <a:spcPct val="80000"/>
              </a:lnSpc>
              <a:spcBef>
                <a:spcPts val="260"/>
              </a:spcBef>
              <a:spcAft>
                <a:spcPts val="0"/>
              </a:spcAft>
              <a:buClr>
                <a:schemeClr val="dk1"/>
              </a:buClr>
              <a:buSzPct val="25000"/>
              <a:buFont typeface="Arial"/>
              <a:buNone/>
            </a:pPr>
            <a:endParaRPr sz="1300" b="0" i="0" u="none">
              <a:solidFill>
                <a:schemeClr val="dk1"/>
              </a:solidFill>
              <a:latin typeface="Calibri"/>
              <a:ea typeface="Calibri"/>
              <a:cs typeface="Calibri"/>
              <a:sym typeface="Calibri"/>
            </a:endParaRP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One cup of soda per day can irreversibly damage your tooth enamel. </a:t>
            </a:r>
          </a:p>
          <a:p>
            <a:pPr marL="0" marR="0" lvl="0" indent="0" algn="l" rtl="0">
              <a:lnSpc>
                <a:spcPct val="80000"/>
              </a:lnSpc>
              <a:spcBef>
                <a:spcPts val="260"/>
              </a:spcBef>
              <a:spcAft>
                <a:spcPts val="0"/>
              </a:spcAft>
              <a:buClr>
                <a:schemeClr val="dk1"/>
              </a:buClr>
              <a:buSzPct val="25000"/>
              <a:buFont typeface="Arial"/>
              <a:buNone/>
            </a:pPr>
            <a:endParaRPr sz="1300" b="0" i="0" u="none">
              <a:solidFill>
                <a:schemeClr val="dk1"/>
              </a:solidFill>
              <a:latin typeface="Calibri"/>
              <a:ea typeface="Calibri"/>
              <a:cs typeface="Calibri"/>
              <a:sym typeface="Calibri"/>
            </a:endParaRP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 Adults who consume 2+ sodas per week are 87% more likely to develop pancreatic cancer (one of the most lethal forms). </a:t>
            </a:r>
          </a:p>
          <a:p>
            <a:pPr marL="0" marR="0" lvl="0" indent="0" algn="l" rtl="0">
              <a:lnSpc>
                <a:spcPct val="80000"/>
              </a:lnSpc>
              <a:spcBef>
                <a:spcPts val="260"/>
              </a:spcBef>
              <a:spcAft>
                <a:spcPts val="0"/>
              </a:spcAft>
              <a:buClr>
                <a:schemeClr val="dk1"/>
              </a:buClr>
              <a:buSzPct val="25000"/>
              <a:buFont typeface="Arial"/>
              <a:buNone/>
            </a:pPr>
            <a:endParaRPr sz="1300" b="0" i="0" u="none">
              <a:solidFill>
                <a:schemeClr val="dk1"/>
              </a:solidFill>
              <a:latin typeface="Calibri"/>
              <a:ea typeface="Calibri"/>
              <a:cs typeface="Calibri"/>
              <a:sym typeface="Calibri"/>
            </a:endParaRP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Drinking 2+ sodas per day DOUBLE your risk of chronic kidney disease. </a:t>
            </a:r>
          </a:p>
          <a:p>
            <a:pPr marL="0" marR="0" lvl="0" indent="0" algn="l" rtl="0">
              <a:lnSpc>
                <a:spcPct val="80000"/>
              </a:lnSpc>
              <a:spcBef>
                <a:spcPts val="260"/>
              </a:spcBef>
              <a:spcAft>
                <a:spcPts val="0"/>
              </a:spcAft>
              <a:buClr>
                <a:schemeClr val="dk1"/>
              </a:buClr>
              <a:buSzPct val="25000"/>
              <a:buFont typeface="Arial"/>
              <a:buNone/>
            </a:pPr>
            <a:endParaRPr sz="1300" b="0" i="0" u="none">
              <a:solidFill>
                <a:schemeClr val="dk1"/>
              </a:solidFill>
              <a:latin typeface="Calibri"/>
              <a:ea typeface="Calibri"/>
              <a:cs typeface="Calibri"/>
              <a:sym typeface="Calibri"/>
            </a:endParaRPr>
          </a:p>
          <a:p>
            <a:pPr marL="0" marR="0" lvl="0" indent="0" algn="l" rtl="0">
              <a:lnSpc>
                <a:spcPct val="80000"/>
              </a:lnSpc>
              <a:spcBef>
                <a:spcPts val="260"/>
              </a:spcBef>
              <a:spcAft>
                <a:spcPts val="0"/>
              </a:spcAft>
              <a:buClr>
                <a:schemeClr val="dk1"/>
              </a:buClr>
              <a:buSzPct val="25000"/>
              <a:buFont typeface="Arial"/>
              <a:buNone/>
            </a:pPr>
            <a:r>
              <a:rPr lang="en-US" sz="1300" b="1" i="1" u="none">
                <a:solidFill>
                  <a:schemeClr val="dk1"/>
                </a:solidFill>
                <a:latin typeface="Calibri"/>
                <a:ea typeface="Calibri"/>
                <a:cs typeface="Calibri"/>
                <a:sym typeface="Calibri"/>
              </a:rPr>
              <a:t>          Stay Away from Soda!</a:t>
            </a:r>
          </a:p>
        </p:txBody>
      </p:sp>
      <p:sp>
        <p:nvSpPr>
          <p:cNvPr id="339" name="Shape 339"/>
          <p:cNvSpPr txBox="1">
            <a:spLocks noGrp="1"/>
          </p:cNvSpPr>
          <p:nvPr>
            <p:ph type="body" idx="2"/>
          </p:nvPr>
        </p:nvSpPr>
        <p:spPr>
          <a:xfrm>
            <a:off x="3048000" y="1600200"/>
            <a:ext cx="2438399" cy="4525961"/>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Arial"/>
              <a:buNone/>
            </a:pPr>
            <a:r>
              <a:rPr lang="en-US" sz="2600" b="1" i="0" u="sng">
                <a:solidFill>
                  <a:schemeClr val="dk1"/>
                </a:solidFill>
                <a:latin typeface="Calibri"/>
                <a:ea typeface="Calibri"/>
                <a:cs typeface="Calibri"/>
                <a:sym typeface="Calibri"/>
              </a:rPr>
              <a:t>DIET SODA</a:t>
            </a: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Consuming 1+ diet soda per day increases changes of heart disease by 50-60%. </a:t>
            </a:r>
          </a:p>
          <a:p>
            <a:pPr marL="0" marR="0" lvl="0" indent="0" algn="l" rtl="0">
              <a:lnSpc>
                <a:spcPct val="80000"/>
              </a:lnSpc>
              <a:spcBef>
                <a:spcPts val="260"/>
              </a:spcBef>
              <a:spcAft>
                <a:spcPts val="0"/>
              </a:spcAft>
              <a:buClr>
                <a:schemeClr val="dk1"/>
              </a:buClr>
              <a:buSzPct val="100000"/>
              <a:buFont typeface="Arial"/>
              <a:buNone/>
            </a:pPr>
            <a:endParaRPr sz="1300" b="0" i="0" u="none">
              <a:solidFill>
                <a:schemeClr val="dk1"/>
              </a:solidFill>
              <a:latin typeface="Calibri"/>
              <a:ea typeface="Calibri"/>
              <a:cs typeface="Calibri"/>
              <a:sym typeface="Calibri"/>
            </a:endParaRP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Phosphoric acid is one of the main ingredients in diet soda. High levels of phosphoric acid irritates your kidney. </a:t>
            </a:r>
          </a:p>
          <a:p>
            <a:pPr marL="0" marR="0" lvl="0" indent="0" algn="l" rtl="0">
              <a:lnSpc>
                <a:spcPct val="80000"/>
              </a:lnSpc>
              <a:spcBef>
                <a:spcPts val="260"/>
              </a:spcBef>
              <a:spcAft>
                <a:spcPts val="0"/>
              </a:spcAft>
              <a:buClr>
                <a:schemeClr val="dk1"/>
              </a:buClr>
              <a:buSzPct val="100000"/>
              <a:buFont typeface="Arial"/>
              <a:buNone/>
            </a:pPr>
            <a:endParaRPr sz="1300" b="0" i="0" u="none">
              <a:solidFill>
                <a:schemeClr val="dk1"/>
              </a:solidFill>
              <a:latin typeface="Calibri"/>
              <a:ea typeface="Calibri"/>
              <a:cs typeface="Calibri"/>
              <a:sym typeface="Calibri"/>
            </a:endParaRPr>
          </a:p>
          <a:p>
            <a:pPr marL="0" marR="0" lvl="0" indent="0" algn="l" rtl="0">
              <a:lnSpc>
                <a:spcPct val="8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Artificial sweeteners trigger your appetite, making you feel hungry even when you may not actually be hungry.  </a:t>
            </a:r>
          </a:p>
        </p:txBody>
      </p:sp>
      <p:sp>
        <p:nvSpPr>
          <p:cNvPr id="340" name="Shape 340"/>
          <p:cNvSpPr txBox="1"/>
          <p:nvPr/>
        </p:nvSpPr>
        <p:spPr>
          <a:xfrm>
            <a:off x="5867400" y="1470025"/>
            <a:ext cx="2666999"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1" i="0" u="sng">
                <a:solidFill>
                  <a:schemeClr val="dk1"/>
                </a:solidFill>
                <a:latin typeface="Calibri"/>
                <a:ea typeface="Calibri"/>
                <a:cs typeface="Calibri"/>
                <a:sym typeface="Calibri"/>
              </a:rPr>
              <a:t>SPORTS DRINKS</a:t>
            </a:r>
          </a:p>
          <a:p>
            <a:pPr marL="0" marR="0" lvl="0" indent="0" algn="l" rtl="0">
              <a:lnSpc>
                <a:spcPct val="10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Often taken to replenish electrolytes  during intense exercise sessions. </a:t>
            </a:r>
          </a:p>
          <a:p>
            <a:pPr marL="0" marR="0" lvl="0" indent="0" algn="l" rtl="0">
              <a:lnSpc>
                <a:spcPct val="100000"/>
              </a:lnSpc>
              <a:spcBef>
                <a:spcPts val="260"/>
              </a:spcBef>
              <a:spcAft>
                <a:spcPts val="0"/>
              </a:spcAft>
              <a:buClr>
                <a:schemeClr val="dk1"/>
              </a:buClr>
              <a:buFont typeface="Arial"/>
              <a:buNone/>
            </a:pPr>
            <a:endParaRPr sz="1300" b="0" i="0" u="none">
              <a:solidFill>
                <a:schemeClr val="dk1"/>
              </a:solidFill>
              <a:latin typeface="Calibri"/>
              <a:ea typeface="Calibri"/>
              <a:cs typeface="Calibri"/>
              <a:sym typeface="Calibri"/>
            </a:endParaRPr>
          </a:p>
          <a:p>
            <a:pPr marL="0" marR="0" lvl="0" indent="0" algn="l" rtl="0">
              <a:lnSpc>
                <a:spcPct val="10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Unless you are exercising for 40+ minutes, replenishing electrolytes is not overly important. </a:t>
            </a:r>
          </a:p>
          <a:p>
            <a:pPr marL="0" marR="0" lvl="0" indent="0" algn="l" rtl="0">
              <a:lnSpc>
                <a:spcPct val="100000"/>
              </a:lnSpc>
              <a:spcBef>
                <a:spcPts val="260"/>
              </a:spcBef>
              <a:spcAft>
                <a:spcPts val="0"/>
              </a:spcAft>
              <a:buClr>
                <a:schemeClr val="dk1"/>
              </a:buClr>
              <a:buFont typeface="Arial"/>
              <a:buNone/>
            </a:pPr>
            <a:endParaRPr sz="1300" b="0" i="0" u="none">
              <a:solidFill>
                <a:schemeClr val="dk1"/>
              </a:solidFill>
              <a:latin typeface="Calibri"/>
              <a:ea typeface="Calibri"/>
              <a:cs typeface="Calibri"/>
              <a:sym typeface="Calibri"/>
            </a:endParaRPr>
          </a:p>
          <a:p>
            <a:pPr marL="0" marR="0" lvl="0" indent="0" algn="l" rtl="0">
              <a:lnSpc>
                <a:spcPct val="10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Water will both rehydrate you and regulate your body temperature during exercise. </a:t>
            </a:r>
          </a:p>
          <a:p>
            <a:pPr marL="0" marR="0" lvl="0" indent="0" algn="l" rtl="0">
              <a:lnSpc>
                <a:spcPct val="100000"/>
              </a:lnSpc>
              <a:spcBef>
                <a:spcPts val="260"/>
              </a:spcBef>
              <a:spcAft>
                <a:spcPts val="0"/>
              </a:spcAft>
              <a:buClr>
                <a:schemeClr val="dk1"/>
              </a:buClr>
              <a:buFont typeface="Arial"/>
              <a:buNone/>
            </a:pPr>
            <a:endParaRPr sz="1300" b="0" i="0" u="none">
              <a:solidFill>
                <a:schemeClr val="dk1"/>
              </a:solidFill>
              <a:latin typeface="Calibri"/>
              <a:ea typeface="Calibri"/>
              <a:cs typeface="Calibri"/>
              <a:sym typeface="Calibri"/>
            </a:endParaRPr>
          </a:p>
          <a:p>
            <a:pPr marL="0" marR="0" lvl="0" indent="0" algn="l" rtl="0">
              <a:lnSpc>
                <a:spcPct val="10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Sports drinks load up both sugar and calories. </a:t>
            </a:r>
          </a:p>
        </p:txBody>
      </p:sp>
      <p:pic>
        <p:nvPicPr>
          <p:cNvPr id="341" name="Shape 341" descr="https://encrypted-tbn1.gstatic.com/images?q=tbn:ANd9GcSt5s2z7lLEnXhe_xF5_a8-jPZemrJ4NQ5Zbj9RbjeCA0sgy76o5w"/>
          <p:cNvPicPr preferRelativeResize="0"/>
          <p:nvPr/>
        </p:nvPicPr>
        <p:blipFill rotWithShape="1">
          <a:blip r:embed="rId4">
            <a:alphaModFix/>
          </a:blip>
          <a:srcRect/>
          <a:stretch/>
        </p:blipFill>
        <p:spPr>
          <a:xfrm>
            <a:off x="3100386" y="4648200"/>
            <a:ext cx="2733675" cy="1666875"/>
          </a:xfrm>
          <a:prstGeom prst="rect">
            <a:avLst/>
          </a:prstGeom>
          <a:noFill/>
          <a:ln>
            <a:noFill/>
          </a:ln>
        </p:spPr>
      </p:pic>
      <p:pic>
        <p:nvPicPr>
          <p:cNvPr id="342" name="Shape 342" descr="http://www.southamericanherald.com/wp-content/uploads/2013/02/sugary-drinks.jpg"/>
          <p:cNvPicPr preferRelativeResize="0"/>
          <p:nvPr/>
        </p:nvPicPr>
        <p:blipFill rotWithShape="1">
          <a:blip r:embed="rId5">
            <a:alphaModFix/>
          </a:blip>
          <a:srcRect/>
          <a:stretch/>
        </p:blipFill>
        <p:spPr>
          <a:xfrm>
            <a:off x="457200" y="228600"/>
            <a:ext cx="1908174" cy="1393825"/>
          </a:xfrm>
          <a:prstGeom prst="rect">
            <a:avLst/>
          </a:prstGeom>
          <a:noFill/>
          <a:ln>
            <a:noFill/>
          </a:ln>
        </p:spPr>
      </p:pic>
      <p:pic>
        <p:nvPicPr>
          <p:cNvPr id="343" name="Shape 343" descr="http://www.coxhardware.com/App_Themes/skin_1/images/gatorade.jpg"/>
          <p:cNvPicPr preferRelativeResize="0"/>
          <p:nvPr/>
        </p:nvPicPr>
        <p:blipFill rotWithShape="1">
          <a:blip r:embed="rId6">
            <a:alphaModFix/>
          </a:blip>
          <a:srcRect/>
          <a:stretch/>
        </p:blipFill>
        <p:spPr>
          <a:xfrm>
            <a:off x="7010400" y="5305425"/>
            <a:ext cx="1682749" cy="1381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Better Options…</a:t>
            </a:r>
          </a:p>
        </p:txBody>
      </p:sp>
      <p:sp>
        <p:nvSpPr>
          <p:cNvPr id="349" name="Shape 349"/>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600" b="1" i="0" u="sng">
                <a:solidFill>
                  <a:schemeClr val="dk1"/>
                </a:solidFill>
                <a:latin typeface="Calibri"/>
                <a:ea typeface="Calibri"/>
                <a:cs typeface="Calibri"/>
                <a:sym typeface="Calibri"/>
              </a:rPr>
              <a:t>FRUIT JUICES</a:t>
            </a:r>
          </a:p>
          <a:p>
            <a:pPr marL="0" marR="0" lvl="0" indent="0" algn="l" rtl="0">
              <a:lnSpc>
                <a:spcPct val="90000"/>
              </a:lnSpc>
              <a:spcBef>
                <a:spcPts val="260"/>
              </a:spcBef>
              <a:spcAft>
                <a:spcPts val="0"/>
              </a:spcAft>
              <a:buClr>
                <a:schemeClr val="dk1"/>
              </a:buClr>
              <a:buSzPct val="100000"/>
              <a:buFont typeface="Arial"/>
              <a:buChar char="•"/>
            </a:pPr>
            <a:r>
              <a:rPr lang="en-US" sz="1300" b="1" i="1" u="sng">
                <a:solidFill>
                  <a:schemeClr val="dk1"/>
                </a:solidFill>
                <a:latin typeface="Calibri"/>
                <a:ea typeface="Calibri"/>
                <a:cs typeface="Calibri"/>
                <a:sym typeface="Calibri"/>
              </a:rPr>
              <a:t>100% fruit</a:t>
            </a:r>
            <a:r>
              <a:rPr lang="en-US" sz="1300" b="1" i="1" u="none">
                <a:solidFill>
                  <a:schemeClr val="dk1"/>
                </a:solidFill>
                <a:latin typeface="Calibri"/>
                <a:ea typeface="Calibri"/>
                <a:cs typeface="Calibri"/>
                <a:sym typeface="Calibri"/>
              </a:rPr>
              <a:t> </a:t>
            </a:r>
            <a:r>
              <a:rPr lang="en-US" sz="1300" b="0" i="0" u="none">
                <a:solidFill>
                  <a:schemeClr val="dk1"/>
                </a:solidFill>
                <a:latin typeface="Calibri"/>
                <a:ea typeface="Calibri"/>
                <a:cs typeface="Calibri"/>
                <a:sym typeface="Calibri"/>
              </a:rPr>
              <a:t>juices can provide nutritional value, but they also pack on sugar and calories. </a:t>
            </a:r>
          </a:p>
          <a:p>
            <a:pPr marL="0" marR="0" lvl="0" indent="0" algn="l" rtl="0">
              <a:lnSpc>
                <a:spcPct val="90000"/>
              </a:lnSpc>
              <a:spcBef>
                <a:spcPts val="260"/>
              </a:spcBef>
              <a:spcAft>
                <a:spcPts val="0"/>
              </a:spcAft>
              <a:buClr>
                <a:schemeClr val="dk1"/>
              </a:buClr>
              <a:buSzPct val="25000"/>
              <a:buFont typeface="Arial"/>
              <a:buNone/>
            </a:pPr>
            <a:endParaRPr sz="1300" b="0" i="0" u="none">
              <a:solidFill>
                <a:schemeClr val="dk1"/>
              </a:solidFill>
              <a:latin typeface="Calibri"/>
              <a:ea typeface="Calibri"/>
              <a:cs typeface="Calibri"/>
              <a:sym typeface="Calibri"/>
            </a:endParaRPr>
          </a:p>
          <a:p>
            <a:pPr marL="0" marR="0" lvl="0" indent="0" algn="l" rtl="0">
              <a:lnSpc>
                <a:spcPct val="9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If you NEED to drink your juices, try to limit yourself to no more than 4 oz. of fruit juice a day and select types that are cloudy and have sediment at the bottom. </a:t>
            </a:r>
          </a:p>
          <a:p>
            <a:pPr marL="0" marR="0" lvl="0" indent="0" algn="l" rtl="0">
              <a:lnSpc>
                <a:spcPct val="90000"/>
              </a:lnSpc>
              <a:spcBef>
                <a:spcPts val="260"/>
              </a:spcBef>
              <a:spcAft>
                <a:spcPts val="0"/>
              </a:spcAft>
              <a:buClr>
                <a:schemeClr val="dk1"/>
              </a:buClr>
              <a:buSzPct val="100000"/>
              <a:buFont typeface="Arial"/>
              <a:buNone/>
            </a:pPr>
            <a:endParaRPr sz="1300" b="0" i="0" u="none">
              <a:solidFill>
                <a:schemeClr val="dk1"/>
              </a:solidFill>
              <a:latin typeface="Calibri"/>
              <a:ea typeface="Calibri"/>
              <a:cs typeface="Calibri"/>
              <a:sym typeface="Calibri"/>
            </a:endParaRPr>
          </a:p>
          <a:p>
            <a:pPr marL="0" marR="0" lvl="0" indent="0" algn="l" rtl="0">
              <a:lnSpc>
                <a:spcPct val="90000"/>
              </a:lnSpc>
              <a:spcBef>
                <a:spcPts val="260"/>
              </a:spcBef>
              <a:spcAft>
                <a:spcPts val="0"/>
              </a:spcAft>
              <a:buClr>
                <a:schemeClr val="dk1"/>
              </a:buClr>
              <a:buSzPct val="100000"/>
              <a:buFont typeface="Arial"/>
              <a:buChar char="•"/>
            </a:pPr>
            <a:r>
              <a:rPr lang="en-US" sz="1300" b="0" i="0" u="none">
                <a:solidFill>
                  <a:schemeClr val="dk1"/>
                </a:solidFill>
                <a:latin typeface="Calibri"/>
                <a:ea typeface="Calibri"/>
                <a:cs typeface="Calibri"/>
                <a:sym typeface="Calibri"/>
              </a:rPr>
              <a:t>Fruit juices provide more sugar (fructose) than their solid counterpart. One cup of orange juice provides the sugar make-up 3+ oranges without any of the beneficial fiber. </a:t>
            </a:r>
          </a:p>
          <a:p>
            <a:pPr marL="0" marR="0" lvl="0" indent="0" algn="l" rtl="0">
              <a:lnSpc>
                <a:spcPct val="90000"/>
              </a:lnSpc>
              <a:spcBef>
                <a:spcPts val="260"/>
              </a:spcBef>
              <a:spcAft>
                <a:spcPts val="0"/>
              </a:spcAft>
              <a:buClr>
                <a:schemeClr val="dk1"/>
              </a:buClr>
              <a:buSzPct val="100000"/>
              <a:buFont typeface="Arial"/>
              <a:buNone/>
            </a:pPr>
            <a:endParaRPr sz="1300" b="0" i="0" u="none">
              <a:solidFill>
                <a:schemeClr val="dk1"/>
              </a:solidFill>
              <a:latin typeface="Calibri"/>
              <a:ea typeface="Calibri"/>
              <a:cs typeface="Calibri"/>
              <a:sym typeface="Calibri"/>
            </a:endParaRPr>
          </a:p>
          <a:p>
            <a:pPr marL="0" marR="0" lvl="0" indent="0" algn="l" rtl="0">
              <a:lnSpc>
                <a:spcPct val="90000"/>
              </a:lnSpc>
              <a:spcBef>
                <a:spcPts val="260"/>
              </a:spcBef>
              <a:spcAft>
                <a:spcPts val="0"/>
              </a:spcAft>
              <a:buClr>
                <a:schemeClr val="dk1"/>
              </a:buClr>
              <a:buSzPct val="100000"/>
              <a:buFont typeface="Arial"/>
              <a:buChar char="•"/>
            </a:pPr>
            <a:r>
              <a:rPr lang="en-US" sz="1300" b="1" i="1" u="none">
                <a:solidFill>
                  <a:schemeClr val="dk1"/>
                </a:solidFill>
                <a:latin typeface="Calibri"/>
                <a:ea typeface="Calibri"/>
                <a:cs typeface="Calibri"/>
                <a:sym typeface="Calibri"/>
              </a:rPr>
              <a:t>It is always better to eat your fruit as opposed to drinking it!</a:t>
            </a:r>
          </a:p>
        </p:txBody>
      </p:sp>
      <p:sp>
        <p:nvSpPr>
          <p:cNvPr id="350" name="Shape 350"/>
          <p:cNvSpPr txBox="1">
            <a:spLocks noGrp="1"/>
          </p:cNvSpPr>
          <p:nvPr>
            <p:ph type="body" idx="2"/>
          </p:nvPr>
        </p:nvSpPr>
        <p:spPr>
          <a:xfrm>
            <a:off x="4648200" y="1600200"/>
            <a:ext cx="4038599" cy="45259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600" b="1" i="0" u="sng">
                <a:solidFill>
                  <a:schemeClr val="dk1"/>
                </a:solidFill>
                <a:latin typeface="Calibri"/>
                <a:ea typeface="Calibri"/>
                <a:cs typeface="Calibri"/>
                <a:sym typeface="Calibri"/>
              </a:rPr>
              <a:t>COFFEE</a:t>
            </a:r>
          </a:p>
          <a:p>
            <a:pPr marL="0" marR="0" lvl="0" indent="0" algn="l" rtl="0">
              <a:lnSpc>
                <a:spcPct val="90000"/>
              </a:lnSpc>
              <a:spcBef>
                <a:spcPts val="240"/>
              </a:spcBef>
              <a:spcAft>
                <a:spcPts val="0"/>
              </a:spcAft>
              <a:buClr>
                <a:schemeClr val="dk1"/>
              </a:buClr>
              <a:buSzPct val="100000"/>
              <a:buFont typeface="Arial"/>
              <a:buChar char="•"/>
            </a:pPr>
            <a:r>
              <a:rPr lang="en-US" sz="1200" b="0" i="0" u="none">
                <a:solidFill>
                  <a:schemeClr val="dk1"/>
                </a:solidFill>
                <a:latin typeface="Calibri"/>
                <a:ea typeface="Calibri"/>
                <a:cs typeface="Calibri"/>
                <a:sym typeface="Calibri"/>
              </a:rPr>
              <a:t>Antioxidants found in coffee have proven to actually benefit a drinker’s health. </a:t>
            </a:r>
          </a:p>
          <a:p>
            <a:pPr marL="0" marR="0" lvl="0" indent="0" algn="l" rtl="0">
              <a:lnSpc>
                <a:spcPct val="90000"/>
              </a:lnSpc>
              <a:spcBef>
                <a:spcPts val="240"/>
              </a:spcBef>
              <a:spcAft>
                <a:spcPts val="0"/>
              </a:spcAft>
              <a:buClr>
                <a:schemeClr val="dk1"/>
              </a:buClr>
              <a:buSzPct val="25000"/>
              <a:buFont typeface="Arial"/>
              <a:buNone/>
            </a:pPr>
            <a:endParaRPr sz="1200" b="0" i="0" u="none">
              <a:solidFill>
                <a:schemeClr val="dk1"/>
              </a:solidFill>
              <a:latin typeface="Calibri"/>
              <a:ea typeface="Calibri"/>
              <a:cs typeface="Calibri"/>
              <a:sym typeface="Calibri"/>
            </a:endParaRPr>
          </a:p>
          <a:p>
            <a:pPr marL="0" marR="0" lvl="0" indent="0" algn="l" rtl="0">
              <a:lnSpc>
                <a:spcPct val="90000"/>
              </a:lnSpc>
              <a:spcBef>
                <a:spcPts val="240"/>
              </a:spcBef>
              <a:spcAft>
                <a:spcPts val="0"/>
              </a:spcAft>
              <a:buClr>
                <a:schemeClr val="dk1"/>
              </a:buClr>
              <a:buSzPct val="100000"/>
              <a:buFont typeface="Arial"/>
              <a:buChar char="•"/>
            </a:pPr>
            <a:r>
              <a:rPr lang="en-US" sz="1200" b="0" i="0" u="none">
                <a:solidFill>
                  <a:schemeClr val="dk1"/>
                </a:solidFill>
                <a:latin typeface="Calibri"/>
                <a:ea typeface="Calibri"/>
                <a:cs typeface="Calibri"/>
                <a:sym typeface="Calibri"/>
              </a:rPr>
              <a:t>Evidence has shown that coffee decreases one’s risk of Parkinson’s Disease, Diabetes,  Gallstones, Stroke, Alzheimer’s Disease, and suicide. </a:t>
            </a:r>
          </a:p>
          <a:p>
            <a:pPr marL="0" marR="0" lvl="0" indent="0" algn="l" rtl="0">
              <a:lnSpc>
                <a:spcPct val="90000"/>
              </a:lnSpc>
              <a:spcBef>
                <a:spcPts val="240"/>
              </a:spcBef>
              <a:spcAft>
                <a:spcPts val="0"/>
              </a:spcAft>
              <a:buClr>
                <a:schemeClr val="dk1"/>
              </a:buClr>
              <a:buSzPct val="25000"/>
              <a:buFont typeface="Arial"/>
              <a:buNone/>
            </a:pPr>
            <a:endParaRPr sz="1200" b="0" i="0" u="none">
              <a:solidFill>
                <a:schemeClr val="dk1"/>
              </a:solidFill>
              <a:latin typeface="Calibri"/>
              <a:ea typeface="Calibri"/>
              <a:cs typeface="Calibri"/>
              <a:sym typeface="Calibri"/>
            </a:endParaRPr>
          </a:p>
          <a:p>
            <a:pPr marL="0" marR="0" lvl="0" indent="0" algn="l" rtl="0">
              <a:lnSpc>
                <a:spcPct val="90000"/>
              </a:lnSpc>
              <a:spcBef>
                <a:spcPts val="240"/>
              </a:spcBef>
              <a:spcAft>
                <a:spcPts val="0"/>
              </a:spcAft>
              <a:buClr>
                <a:schemeClr val="dk1"/>
              </a:buClr>
              <a:buSzPct val="100000"/>
              <a:buFont typeface="Arial"/>
              <a:buChar char="•"/>
            </a:pPr>
            <a:r>
              <a:rPr lang="en-US" sz="1200" b="0" i="0" u="none">
                <a:solidFill>
                  <a:schemeClr val="dk1"/>
                </a:solidFill>
                <a:latin typeface="Calibri"/>
                <a:ea typeface="Calibri"/>
                <a:cs typeface="Calibri"/>
                <a:sym typeface="Calibri"/>
              </a:rPr>
              <a:t>Caffeine in coffee improves mental performance, lifts mood, and enhances endurance.</a:t>
            </a:r>
          </a:p>
          <a:p>
            <a:pPr marL="0" marR="0" lvl="0" indent="0" algn="l" rtl="0">
              <a:lnSpc>
                <a:spcPct val="90000"/>
              </a:lnSpc>
              <a:spcBef>
                <a:spcPts val="240"/>
              </a:spcBef>
              <a:spcAft>
                <a:spcPts val="0"/>
              </a:spcAft>
              <a:buClr>
                <a:schemeClr val="dk1"/>
              </a:buClr>
              <a:buSzPct val="100000"/>
              <a:buFont typeface="Arial"/>
              <a:buNone/>
            </a:pPr>
            <a:endParaRPr sz="1200" b="0" i="0" u="none">
              <a:solidFill>
                <a:schemeClr val="dk1"/>
              </a:solidFill>
              <a:latin typeface="Calibri"/>
              <a:ea typeface="Calibri"/>
              <a:cs typeface="Calibri"/>
              <a:sym typeface="Calibri"/>
            </a:endParaRPr>
          </a:p>
          <a:p>
            <a:pPr marL="0" marR="0" lvl="0" indent="0" algn="l" rtl="0">
              <a:lnSpc>
                <a:spcPct val="90000"/>
              </a:lnSpc>
              <a:spcBef>
                <a:spcPts val="240"/>
              </a:spcBef>
              <a:spcAft>
                <a:spcPts val="0"/>
              </a:spcAft>
              <a:buClr>
                <a:schemeClr val="dk1"/>
              </a:buClr>
              <a:buSzPct val="100000"/>
              <a:buFont typeface="Arial"/>
              <a:buChar char="•"/>
            </a:pPr>
            <a:r>
              <a:rPr lang="en-US" sz="1200" b="0" i="0" u="none">
                <a:solidFill>
                  <a:schemeClr val="dk1"/>
                </a:solidFill>
                <a:latin typeface="Calibri"/>
                <a:ea typeface="Calibri"/>
                <a:cs typeface="Calibri"/>
                <a:sym typeface="Calibri"/>
              </a:rPr>
              <a:t>Downside to caffeine is that it can interfere with sleep and cause nervousness or jittery feelings. So listen to what your body tells you and don’t over-do it with caffeine. </a:t>
            </a:r>
          </a:p>
          <a:p>
            <a:pPr marL="0" marR="0" lvl="0" indent="0" algn="ctr" rtl="0">
              <a:lnSpc>
                <a:spcPct val="90000"/>
              </a:lnSpc>
              <a:spcBef>
                <a:spcPts val="520"/>
              </a:spcBef>
              <a:spcAft>
                <a:spcPts val="0"/>
              </a:spcAft>
              <a:buClr>
                <a:schemeClr val="dk1"/>
              </a:buClr>
              <a:buSzPct val="25000"/>
              <a:buFont typeface="Arial"/>
              <a:buNone/>
            </a:pPr>
            <a:r>
              <a:rPr lang="en-US" sz="2600" b="1" i="0" u="sng">
                <a:solidFill>
                  <a:schemeClr val="dk1"/>
                </a:solidFill>
                <a:latin typeface="Calibri"/>
                <a:ea typeface="Calibri"/>
                <a:cs typeface="Calibri"/>
                <a:sym typeface="Calibri"/>
              </a:rPr>
              <a:t>TEA</a:t>
            </a:r>
          </a:p>
          <a:p>
            <a:pPr marL="0" marR="0" lvl="0" indent="0" algn="l" rtl="0">
              <a:lnSpc>
                <a:spcPct val="90000"/>
              </a:lnSpc>
              <a:spcBef>
                <a:spcPts val="240"/>
              </a:spcBef>
              <a:spcAft>
                <a:spcPts val="0"/>
              </a:spcAft>
              <a:buClr>
                <a:schemeClr val="dk1"/>
              </a:buClr>
              <a:buSzPct val="100000"/>
              <a:buFont typeface="Arial"/>
              <a:buChar char="•"/>
            </a:pPr>
            <a:r>
              <a:rPr lang="en-US" sz="1200" b="0" i="0" u="none">
                <a:solidFill>
                  <a:schemeClr val="dk1"/>
                </a:solidFill>
                <a:latin typeface="Calibri"/>
                <a:ea typeface="Calibri"/>
                <a:cs typeface="Calibri"/>
                <a:sym typeface="Calibri"/>
              </a:rPr>
              <a:t>Freshly brewed tea can decrease your cardiovascular risk, boost immunity, slow cognitive decline, kick up your metabolism, help reduce stress, and reduce your risk of cancer… all for ZERO calories! </a:t>
            </a:r>
            <a:r>
              <a:rPr lang="en-US" sz="1200" b="0" i="1" u="sng">
                <a:solidFill>
                  <a:schemeClr val="dk1"/>
                </a:solidFill>
                <a:latin typeface="Calibri"/>
                <a:ea typeface="Calibri"/>
                <a:cs typeface="Calibri"/>
                <a:sym typeface="Calibri"/>
              </a:rPr>
              <a:t>*Avoid adding milk or cream</a:t>
            </a:r>
          </a:p>
        </p:txBody>
      </p:sp>
      <p:sp>
        <p:nvSpPr>
          <p:cNvPr id="351" name="Shape 351"/>
          <p:cNvSpPr txBox="1"/>
          <p:nvPr/>
        </p:nvSpPr>
        <p:spPr>
          <a:xfrm rot="-1680000">
            <a:off x="298449" y="1492249"/>
            <a:ext cx="1600200" cy="3698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1" i="1" u="none">
                <a:solidFill>
                  <a:srgbClr val="FF0000"/>
                </a:solidFill>
                <a:latin typeface="Calibri"/>
                <a:ea typeface="Calibri"/>
                <a:cs typeface="Calibri"/>
                <a:sym typeface="Calibri"/>
              </a:rPr>
              <a:t>In moderation</a:t>
            </a:r>
          </a:p>
        </p:txBody>
      </p:sp>
      <p:pic>
        <p:nvPicPr>
          <p:cNvPr id="352" name="Shape 352" descr="http://insideintercom.io/wp-content/uploads/2012/09/OrangeJuiceTest-740.jpg"/>
          <p:cNvPicPr preferRelativeResize="0"/>
          <p:nvPr/>
        </p:nvPicPr>
        <p:blipFill rotWithShape="1">
          <a:blip r:embed="rId4">
            <a:alphaModFix/>
          </a:blip>
          <a:srcRect/>
          <a:stretch/>
        </p:blipFill>
        <p:spPr>
          <a:xfrm>
            <a:off x="271462" y="5181600"/>
            <a:ext cx="1941511" cy="1295400"/>
          </a:xfrm>
          <a:prstGeom prst="rect">
            <a:avLst/>
          </a:prstGeom>
          <a:noFill/>
          <a:ln>
            <a:noFill/>
          </a:ln>
        </p:spPr>
      </p:pic>
      <p:pic>
        <p:nvPicPr>
          <p:cNvPr id="353" name="Shape 353" descr="http://greatist.com/sites/default/files/styles/article_main/public/wp-content/uploads/2011/10/Apple-Cider-Margarita_JS_20111027_2.jpg?itok=JHcTZNTD"/>
          <p:cNvPicPr preferRelativeResize="0"/>
          <p:nvPr/>
        </p:nvPicPr>
        <p:blipFill rotWithShape="1">
          <a:blip r:embed="rId5">
            <a:alphaModFix/>
          </a:blip>
          <a:srcRect/>
          <a:stretch/>
        </p:blipFill>
        <p:spPr>
          <a:xfrm>
            <a:off x="2514600" y="4800600"/>
            <a:ext cx="1917700" cy="1790699"/>
          </a:xfrm>
          <a:prstGeom prst="rect">
            <a:avLst/>
          </a:prstGeom>
          <a:noFill/>
          <a:ln>
            <a:noFill/>
          </a:ln>
        </p:spPr>
      </p:pic>
      <p:pic>
        <p:nvPicPr>
          <p:cNvPr id="354" name="Shape 354" descr="http://pollynoble.com/wp-content/uploads/2011/10/coffeebeancoffee-565800.jpg"/>
          <p:cNvPicPr preferRelativeResize="0"/>
          <p:nvPr/>
        </p:nvPicPr>
        <p:blipFill rotWithShape="1">
          <a:blip r:embed="rId6">
            <a:alphaModFix/>
          </a:blip>
          <a:srcRect/>
          <a:stretch/>
        </p:blipFill>
        <p:spPr>
          <a:xfrm>
            <a:off x="6934200" y="438150"/>
            <a:ext cx="1755774" cy="10969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1" i="0" u="sng" strike="noStrike" cap="none">
                <a:solidFill>
                  <a:schemeClr val="dk1"/>
                </a:solidFill>
                <a:latin typeface="Calibri"/>
                <a:ea typeface="Calibri"/>
                <a:cs typeface="Calibri"/>
                <a:sym typeface="Calibri"/>
              </a:rPr>
              <a:t>ALCOHOL…</a:t>
            </a:r>
          </a:p>
        </p:txBody>
      </p:sp>
      <p:sp>
        <p:nvSpPr>
          <p:cNvPr id="360" name="Shape 360"/>
          <p:cNvSpPr txBox="1">
            <a:spLocks noGrp="1"/>
          </p:cNvSpPr>
          <p:nvPr>
            <p:ph type="body" idx="1"/>
          </p:nvPr>
        </p:nvSpPr>
        <p:spPr>
          <a:xfrm>
            <a:off x="3575050" y="273050"/>
            <a:ext cx="5111750" cy="58531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“In Moderation” means: 1 or less drink (women)</a:t>
            </a:r>
          </a:p>
          <a:p>
            <a:pPr marL="342900" marR="0" lvl="0" indent="-342900" algn="l" rtl="0">
              <a:lnSpc>
                <a:spcPct val="100000"/>
              </a:lnSpc>
              <a:spcBef>
                <a:spcPts val="340"/>
              </a:spcBef>
              <a:spcAft>
                <a:spcPts val="0"/>
              </a:spcAft>
              <a:buClr>
                <a:schemeClr val="dk1"/>
              </a:buClr>
              <a:buSzPct val="25000"/>
              <a:buFont typeface="Arial"/>
              <a:buNone/>
            </a:pPr>
            <a:r>
              <a:rPr lang="en-US" sz="1700" b="0" i="0" u="none">
                <a:solidFill>
                  <a:schemeClr val="dk1"/>
                </a:solidFill>
                <a:latin typeface="Calibri"/>
                <a:ea typeface="Calibri"/>
                <a:cs typeface="Calibri"/>
                <a:sym typeface="Calibri"/>
              </a:rPr>
              <a:t>		                2 or less drinks (men)</a:t>
            </a:r>
          </a:p>
          <a:p>
            <a:pPr marL="342900" marR="0" lvl="0" indent="-342900" algn="l" rtl="0">
              <a:lnSpc>
                <a:spcPct val="10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Latest research shows that drinking in moderation can lower risk of heart disease and strokes by 30%. </a:t>
            </a:r>
          </a:p>
          <a:p>
            <a:pPr marL="342900" marR="0" lvl="0" indent="-342900" algn="l" rtl="0">
              <a:lnSpc>
                <a:spcPct val="10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Dangers occur when one exceeds moderation and enters into </a:t>
            </a:r>
            <a:r>
              <a:rPr lang="en-US" sz="1700" b="1" i="0" u="sng">
                <a:solidFill>
                  <a:srgbClr val="FF0000"/>
                </a:solidFill>
                <a:latin typeface="Calibri"/>
                <a:ea typeface="Calibri"/>
                <a:cs typeface="Calibri"/>
                <a:sym typeface="Calibri"/>
              </a:rPr>
              <a:t>high levels of consumption</a:t>
            </a:r>
            <a:r>
              <a:rPr lang="en-US" sz="1700" b="0" i="0" u="none">
                <a:solidFill>
                  <a:schemeClr val="dk1"/>
                </a:solidFill>
                <a:latin typeface="Calibri"/>
                <a:ea typeface="Calibri"/>
                <a:cs typeface="Calibri"/>
                <a:sym typeface="Calibri"/>
              </a:rPr>
              <a:t>. </a:t>
            </a:r>
          </a:p>
          <a:p>
            <a:pPr marL="342900" marR="0" lvl="0" indent="-342900" algn="l" rtl="0">
              <a:lnSpc>
                <a:spcPct val="10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Drinking excessive alcohol  </a:t>
            </a:r>
            <a:r>
              <a:rPr lang="en-US" sz="1700" b="0" i="0" u="sng">
                <a:solidFill>
                  <a:srgbClr val="FF0000"/>
                </a:solidFill>
                <a:latin typeface="Calibri"/>
                <a:ea typeface="Calibri"/>
                <a:cs typeface="Calibri"/>
                <a:sym typeface="Calibri"/>
              </a:rPr>
              <a:t>increases</a:t>
            </a:r>
            <a:r>
              <a:rPr lang="en-US" sz="1700" b="0" i="0" u="none">
                <a:solidFill>
                  <a:schemeClr val="dk1"/>
                </a:solidFill>
                <a:latin typeface="Calibri"/>
                <a:ea typeface="Calibri"/>
                <a:cs typeface="Calibri"/>
                <a:sym typeface="Calibri"/>
              </a:rPr>
              <a:t> risk of many </a:t>
            </a:r>
            <a:r>
              <a:rPr lang="en-US" sz="1700" b="0" i="0" u="none">
                <a:solidFill>
                  <a:srgbClr val="FF0000"/>
                </a:solidFill>
                <a:latin typeface="Calibri"/>
                <a:ea typeface="Calibri"/>
                <a:cs typeface="Calibri"/>
                <a:sym typeface="Calibri"/>
              </a:rPr>
              <a:t>cancers, damage to the brain, liver and heart, increases blood pressure, incites bleeding strokes, and leads to addiction and accidents</a:t>
            </a:r>
            <a:r>
              <a:rPr lang="en-US" sz="1700" b="0" i="0" u="none">
                <a:solidFill>
                  <a:schemeClr val="dk1"/>
                </a:solidFill>
                <a:latin typeface="Calibri"/>
                <a:ea typeface="Calibri"/>
                <a:cs typeface="Calibri"/>
                <a:sym typeface="Calibri"/>
              </a:rPr>
              <a:t>. </a:t>
            </a:r>
          </a:p>
          <a:p>
            <a:pPr marL="342900" marR="0" lvl="0" indent="-342900" algn="l" rtl="0">
              <a:lnSpc>
                <a:spcPct val="10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Many types of alcohol are high in calories, thus the “beer gut.”</a:t>
            </a:r>
          </a:p>
          <a:p>
            <a:pPr marL="342900" marR="0" lvl="0" indent="-342900" algn="l" rtl="0">
              <a:lnSpc>
                <a:spcPct val="100000"/>
              </a:lnSpc>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ct val="25000"/>
              <a:buFont typeface="Arial"/>
              <a:buNone/>
            </a:pPr>
            <a:endParaRPr sz="1700" b="0" i="0" u="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ct val="25000"/>
              <a:buFont typeface="Arial"/>
              <a:buNone/>
            </a:pPr>
            <a:endParaRPr sz="1700" b="0" i="0" u="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ct val="100000"/>
              <a:buFont typeface="Arial"/>
              <a:buChar char="•"/>
            </a:pPr>
            <a:r>
              <a:rPr lang="en-US" sz="1700" b="0" i="0" u="none">
                <a:solidFill>
                  <a:schemeClr val="dk1"/>
                </a:solidFill>
                <a:latin typeface="Calibri"/>
                <a:ea typeface="Calibri"/>
                <a:cs typeface="Calibri"/>
                <a:sym typeface="Calibri"/>
              </a:rPr>
              <a:t>The decision to drink in moderation or not drink should be individualized and should consider your personal and family medical history. </a:t>
            </a:r>
          </a:p>
        </p:txBody>
      </p:sp>
      <p:sp>
        <p:nvSpPr>
          <p:cNvPr id="361" name="Shape 361"/>
          <p:cNvSpPr txBox="1">
            <a:spLocks noGrp="1"/>
          </p:cNvSpPr>
          <p:nvPr>
            <p:ph type="body" idx="1"/>
          </p:nvPr>
        </p:nvSpPr>
        <p:spPr>
          <a:xfrm>
            <a:off x="304800" y="1435100"/>
            <a:ext cx="3160711" cy="46910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a:solidFill>
                  <a:schemeClr val="dk1"/>
                </a:solidFill>
                <a:latin typeface="Calibri"/>
                <a:ea typeface="Calibri"/>
                <a:cs typeface="Calibri"/>
                <a:sym typeface="Calibri"/>
              </a:rPr>
              <a:t>Should always  be drank in moderation</a:t>
            </a:r>
          </a:p>
          <a:p>
            <a:pPr marL="0" marR="0" lvl="0" indent="0" algn="l" rtl="0">
              <a:lnSpc>
                <a:spcPct val="100000"/>
              </a:lnSpc>
              <a:spcBef>
                <a:spcPts val="280"/>
              </a:spcBef>
              <a:spcAft>
                <a:spcPts val="0"/>
              </a:spcAft>
              <a:buClr>
                <a:schemeClr val="dk1"/>
              </a:buClr>
              <a:buSzPct val="25000"/>
              <a:buFont typeface="Arial"/>
              <a:buNone/>
            </a:pPr>
            <a:r>
              <a:rPr lang="en-US" sz="1400" b="0" i="1" u="none">
                <a:solidFill>
                  <a:schemeClr val="dk1"/>
                </a:solidFill>
                <a:latin typeface="Calibri"/>
                <a:ea typeface="Calibri"/>
                <a:cs typeface="Calibri"/>
                <a:sym typeface="Calibri"/>
              </a:rPr>
              <a:t>(When you are of legal age, of course!)</a:t>
            </a:r>
          </a:p>
        </p:txBody>
      </p:sp>
      <p:pic>
        <p:nvPicPr>
          <p:cNvPr id="362" name="Shape 362" descr="http://www.mustardseedmarket.com/wp-content/uploads/2013/08/wine-pouring.jpg"/>
          <p:cNvPicPr preferRelativeResize="0"/>
          <p:nvPr/>
        </p:nvPicPr>
        <p:blipFill rotWithShape="1">
          <a:blip r:embed="rId4">
            <a:alphaModFix/>
          </a:blip>
          <a:srcRect/>
          <a:stretch/>
        </p:blipFill>
        <p:spPr>
          <a:xfrm>
            <a:off x="533400" y="2514600"/>
            <a:ext cx="2349499" cy="3200399"/>
          </a:xfrm>
          <a:prstGeom prst="rect">
            <a:avLst/>
          </a:prstGeom>
          <a:noFill/>
          <a:ln>
            <a:noFill/>
          </a:ln>
        </p:spPr>
      </p:pic>
      <p:sp>
        <p:nvSpPr>
          <p:cNvPr id="363" name="Shape 363"/>
          <p:cNvSpPr txBox="1"/>
          <p:nvPr/>
        </p:nvSpPr>
        <p:spPr>
          <a:xfrm rot="-720000">
            <a:off x="47624" y="4460875"/>
            <a:ext cx="1371600" cy="21224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200" b="1" i="1" u="none">
                <a:solidFill>
                  <a:schemeClr val="dk1"/>
                </a:solidFill>
                <a:latin typeface="Calibri"/>
                <a:ea typeface="Calibri"/>
                <a:cs typeface="Calibri"/>
                <a:sym typeface="Calibri"/>
              </a:rPr>
              <a:t>Because it is fermented using grapes and their skins, </a:t>
            </a:r>
            <a:r>
              <a:rPr lang="en-US" sz="1200" b="1" i="1" u="sng">
                <a:solidFill>
                  <a:schemeClr val="dk1"/>
                </a:solidFill>
                <a:latin typeface="Calibri"/>
                <a:ea typeface="Calibri"/>
                <a:cs typeface="Calibri"/>
                <a:sym typeface="Calibri"/>
              </a:rPr>
              <a:t>red wine</a:t>
            </a:r>
            <a:r>
              <a:rPr lang="en-US" sz="1200" b="1" i="1" u="none">
                <a:solidFill>
                  <a:schemeClr val="dk1"/>
                </a:solidFill>
                <a:latin typeface="Calibri"/>
                <a:ea typeface="Calibri"/>
                <a:cs typeface="Calibri"/>
                <a:sym typeface="Calibri"/>
              </a:rPr>
              <a:t> is very high in an antioxidant called polyphenols. This makes red wine far and away the “healthiest” type of alcohol. </a:t>
            </a:r>
          </a:p>
        </p:txBody>
      </p:sp>
      <p:pic>
        <p:nvPicPr>
          <p:cNvPr id="364" name="Shape 364" descr="https://encrypted-tbn2.gstatic.com/images?q=tbn:ANd9GcSCrRPNe3npq1o0EWPh2N6GjVoZSP9FCOgWbt76-SftpcTJYPhiow"/>
          <p:cNvPicPr preferRelativeResize="0"/>
          <p:nvPr/>
        </p:nvPicPr>
        <p:blipFill rotWithShape="1">
          <a:blip r:embed="rId5">
            <a:alphaModFix/>
          </a:blip>
          <a:srcRect/>
          <a:stretch/>
        </p:blipFill>
        <p:spPr>
          <a:xfrm>
            <a:off x="5181600" y="4114800"/>
            <a:ext cx="1676399" cy="1050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Fruits</a:t>
            </a:r>
          </a:p>
        </p:txBody>
      </p:sp>
      <p:sp>
        <p:nvSpPr>
          <p:cNvPr id="104" name="Shape 104"/>
          <p:cNvSpPr txBox="1">
            <a:spLocks noGrp="1"/>
          </p:cNvSpPr>
          <p:nvPr>
            <p:ph type="body" idx="1"/>
          </p:nvPr>
        </p:nvSpPr>
        <p:spPr>
          <a:xfrm>
            <a:off x="457200" y="1600200"/>
            <a:ext cx="3886200"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0" i="0" u="none" strike="noStrike" cap="none">
                <a:solidFill>
                  <a:schemeClr val="dk1"/>
                </a:solidFill>
                <a:latin typeface="Calibri"/>
                <a:ea typeface="Calibri"/>
                <a:cs typeface="Calibri"/>
                <a:sym typeface="Calibri"/>
              </a:rPr>
              <a:t>Commonly Eaten Fruits</a:t>
            </a:r>
          </a:p>
        </p:txBody>
      </p:sp>
      <p:sp>
        <p:nvSpPr>
          <p:cNvPr id="105" name="Shape 105"/>
          <p:cNvSpPr txBox="1"/>
          <p:nvPr/>
        </p:nvSpPr>
        <p:spPr>
          <a:xfrm>
            <a:off x="533400" y="2438400"/>
            <a:ext cx="1676399" cy="2862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Apples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Apricots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Bananas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Cherries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Grapefruit</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Grapes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Kiwi</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Lemons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Limes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Mangoes</a:t>
            </a:r>
          </a:p>
        </p:txBody>
      </p:sp>
      <p:sp>
        <p:nvSpPr>
          <p:cNvPr id="106" name="Shape 106"/>
          <p:cNvSpPr txBox="1"/>
          <p:nvPr/>
        </p:nvSpPr>
        <p:spPr>
          <a:xfrm>
            <a:off x="2359025" y="2447925"/>
            <a:ext cx="1676399" cy="3140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Nectarines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Oranges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Peaches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Pears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Papaya</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Pineapple</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Plums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Prunes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Raisins</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Tangerines</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7" name="Shape 107"/>
          <p:cNvSpPr txBox="1"/>
          <p:nvPr/>
        </p:nvSpPr>
        <p:spPr>
          <a:xfrm>
            <a:off x="5635625" y="1752600"/>
            <a:ext cx="1603375" cy="2124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000" b="0" i="0" u="none">
                <a:solidFill>
                  <a:schemeClr val="dk1"/>
                </a:solidFill>
                <a:latin typeface="Calibri"/>
                <a:ea typeface="Calibri"/>
                <a:cs typeface="Calibri"/>
                <a:sym typeface="Calibri"/>
              </a:rPr>
              <a:t>Berries</a:t>
            </a:r>
          </a:p>
          <a:p>
            <a:pPr marL="0" marR="0" lvl="0" indent="0" algn="l" rtl="0">
              <a:lnSpc>
                <a:spcPct val="100000"/>
              </a:lnSpc>
              <a:spcBef>
                <a:spcPts val="0"/>
              </a:spcBef>
              <a:spcAft>
                <a:spcPts val="0"/>
              </a:spcAft>
              <a:buClr>
                <a:schemeClr val="dk1"/>
              </a:buClr>
              <a:buFont typeface="Calibri"/>
              <a:buNone/>
            </a:pPr>
            <a:endParaRPr sz="3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Strawberries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Blackberries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Blueberries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Raspberries</a:t>
            </a:r>
          </a:p>
        </p:txBody>
      </p:sp>
      <p:sp>
        <p:nvSpPr>
          <p:cNvPr id="108" name="Shape 108"/>
          <p:cNvSpPr txBox="1"/>
          <p:nvPr/>
        </p:nvSpPr>
        <p:spPr>
          <a:xfrm>
            <a:off x="7265986" y="1746250"/>
            <a:ext cx="1603375" cy="1846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000" b="0" i="0" u="none">
                <a:solidFill>
                  <a:schemeClr val="dk1"/>
                </a:solidFill>
                <a:latin typeface="Calibri"/>
                <a:ea typeface="Calibri"/>
                <a:cs typeface="Calibri"/>
                <a:sym typeface="Calibri"/>
              </a:rPr>
              <a:t>Melons</a:t>
            </a:r>
          </a:p>
          <a:p>
            <a:pPr marL="0" marR="0" lvl="0" indent="0" algn="l" rtl="0">
              <a:lnSpc>
                <a:spcPct val="100000"/>
              </a:lnSpc>
              <a:spcBef>
                <a:spcPts val="0"/>
              </a:spcBef>
              <a:spcAft>
                <a:spcPts val="0"/>
              </a:spcAft>
              <a:buClr>
                <a:schemeClr val="dk1"/>
              </a:buClr>
              <a:buFont typeface="Calibri"/>
              <a:buNone/>
            </a:pPr>
            <a:endParaRPr sz="3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Cantaloupe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Honeydew</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Watermelon</a:t>
            </a:r>
          </a:p>
        </p:txBody>
      </p:sp>
      <p:pic>
        <p:nvPicPr>
          <p:cNvPr id="109" name="Shape 109" descr="http://www.booneheart.com/wp-content/uploads/2012/06/Berries-300x200.jpg"/>
          <p:cNvPicPr preferRelativeResize="0"/>
          <p:nvPr/>
        </p:nvPicPr>
        <p:blipFill rotWithShape="1">
          <a:blip r:embed="rId4">
            <a:alphaModFix/>
          </a:blip>
          <a:srcRect/>
          <a:stretch/>
        </p:blipFill>
        <p:spPr>
          <a:xfrm>
            <a:off x="4800600" y="3876675"/>
            <a:ext cx="2300286" cy="1533524"/>
          </a:xfrm>
          <a:prstGeom prst="rect">
            <a:avLst/>
          </a:prstGeom>
          <a:noFill/>
          <a:ln>
            <a:noFill/>
          </a:ln>
        </p:spPr>
      </p:pic>
      <p:pic>
        <p:nvPicPr>
          <p:cNvPr id="110" name="Shape 110" descr="http://3.bp.blogspot.com/_5Ezxw6ZWe78/TGeTS-PaLzI/AAAAAAAAD9k/CP4AwdNOcvY/s1600/melons+3.jpg"/>
          <p:cNvPicPr preferRelativeResize="0"/>
          <p:nvPr/>
        </p:nvPicPr>
        <p:blipFill rotWithShape="1">
          <a:blip r:embed="rId5">
            <a:alphaModFix/>
          </a:blip>
          <a:srcRect/>
          <a:stretch/>
        </p:blipFill>
        <p:spPr>
          <a:xfrm>
            <a:off x="6842125" y="4419600"/>
            <a:ext cx="2252662" cy="1497012"/>
          </a:xfrm>
          <a:prstGeom prst="rect">
            <a:avLst/>
          </a:prstGeom>
          <a:noFill/>
          <a:ln>
            <a:noFill/>
          </a:ln>
        </p:spPr>
      </p:pic>
      <p:pic>
        <p:nvPicPr>
          <p:cNvPr id="111" name="Shape 111" descr="http://extremebodyfit.com/wp-content/uploads/2013/02/fruit-friend-or-foe.jpg"/>
          <p:cNvPicPr preferRelativeResize="0"/>
          <p:nvPr/>
        </p:nvPicPr>
        <p:blipFill rotWithShape="1">
          <a:blip r:embed="rId6">
            <a:alphaModFix/>
          </a:blip>
          <a:srcRect/>
          <a:stretch/>
        </p:blipFill>
        <p:spPr>
          <a:xfrm>
            <a:off x="3352800" y="5214937"/>
            <a:ext cx="1873249" cy="1404936"/>
          </a:xfrm>
          <a:prstGeom prst="rect">
            <a:avLst/>
          </a:prstGeom>
          <a:noFill/>
          <a:ln>
            <a:noFill/>
          </a:ln>
        </p:spPr>
      </p:pic>
      <p:sp>
        <p:nvSpPr>
          <p:cNvPr id="112" name="Shape 112" descr="data:image/jpeg;base64,/9j/4AAQSkZJRgABAQAAAQABAAD/2wCEAAkGBxQTEhUUEhQWFRUXFhcVGBgXFBcYGRcYGRUXGhccGBcYHCggGBolGxQUITEhJSkrLi4uFx8zODMsNygtLisBCgoKDg0OGxAQGzAmICQsLDA0LDIsLCwsLCwtLCwsLCwsLCwsLCwsLCwsLCwsLCwsLCwsLCwsLCwsLCwsLCwsLP/AABEIAMoA+gMBIgACEQEDEQH/xAAcAAABBQEBAQAAAAAAAAAAAAAGAAIDBAUBBwj/xAA7EAABAwIEAwYEBQMEAgMAAAABAAIRAyEEBRIxQVFhBhMicYGRMqHB0RRCUrHwByPhFTNisqLxNHKC/8QAGgEAAgMBAQAAAAAAAAAAAAAAAAQCAwUBBv/EACsRAAICAgIBAwQCAQUAAAAAAAABAgMEERIhMRMiQQUUMmFRkXEjM0KBsf/aAAwDAQACEQMRAD8A9uhKF1JAHIXYSSQAkkkkAJIpLiAEkkkgBLi6o69QNEn+HghvQD0lHRrBwtvxCkXE9gJJMq1dI/Yc1Qp4+Hw42cYnk77HZRlOKemd0zRSXUlM4cSVc4sag3nYHhKsLiafgBJJJLoCSSSQAkkiuIA6uLqSAEkkuIA6kuJIAlShJJACSKSSAOJLq4UAJJMbVBJaDcbp64nsCLE1gxpceAUGFxgdANifmqXaPFaWhvMyfIIVr5w7U1rASZ4dEnZk8bNfCGaMd2noSxs1xl44N/dRZdnmumQbVAPfr5rCzzGaWnp81225SSUSdGLKVvFokwueaatukhGFDFNcwPBsvHaWIe6p4AXHkP5ZFeEr1gyIA4wXbH0S0cxV+WPZuFFacWtm/meZBskkCPkht2aBzuYJhYnaWtVaJdfqDPusbL67pBL2sbze6B6cVyNvq/j2X14dUau2e1ZXitbBJuLefVVs2zRrAQDeLoPybOyYpseNRkAh1iIndU+0YrUwXfEw/E4Xg9eQV9l84x4tCFGGp2ab6/8ATUGc66kTb/NkZ5biu8YDxFj5rxnA42XRK9C7O5iBDibEeL7qui7Utv5LvqWGoalFBcSqeJxwaJiRz29lg5p2mbfSbfv5rEGdGq6Of82V9uSl1EUhg2OHNnoi7Czuz+IL6LdR8TfCfTb5QtJNQlyimJtaOLiZ+IbqDZuQT7RP7qRdT34OChKEkl0BLi6kgDiS6uIAlSSSQAlxdTXFcYHU2q+ASeAlUsNmQdvzPtNlHnGJApwD8Vv58lTK+HpuaZ3TMiljDqLidzK0MDnbSdLyAZgH7oazGpDShmpmBDrHosui6UFvZrY2Aro9hd2hxmtzncB4R5D/ACqmS4doGtxvpI6pZLFdpc64baLgErgGjqBslrruPfyw9KVcHD5+TOzR76NSWAmeAk36AKjjqeKrkNFCoBIu5pAHUkxK28wzCC0gNkHfjHFJ+cGfNcjfpNEllyqS1FFZmF7huhjT1dHxHqnfiCLniOas0XVS4FrXEETIFoPVOzHKa1RsjS1wBME3PqLBLOlvbK42ucvcA3abOmNexlRxDHO8ZbchnGBzWA3GU6mIdoqO7ozobJBDQSGh5j4og25opr/0zxOJqa6tWnSaREfG4DyHh+a1sD/SWjS8QxNQ1IIu1un23+a2MNQqrS/ssnbFLSPMs/x76bgKbtJbeZhx8Vr8xzXo/YjtA6vQaakGfC8bgnbbqLodb/T+ti31+8Pc9yTSYSAe8eLzz0QWX/5dCtfsF2XrUGOGImmdZOlpDiRaDa3CV3Jtrn7Yv3Iq3xW2EeFbQph1LQ1zNRcAQDE343twKlxGFp6f7ZLekyPmqGcZcAS5jzq30uAE+oWTXzfQw6jEbz81kWSujPSfkco1a9pmdm+N0VCw1ASPTgrOV4vYjcKn/TvAHG4x9eowOo05J1CQ55+FsHeBf2R7n+TtdAADC0Q0tAAjhIA2/ZOWTVOnMcnlwcvT0aPZzM2tJ1GA5oJ6H+Spsw7TDZtr+6EMuw9d7+4Y0NIEucTaP1TxVjFZFXpeJwDxxLTMdSDePdNxvlw1Hx/IhHDx4z98u2EdDMP7tN52Bj0d4frKLIXm2CfLRfp9l6Dga2qmx3Nonzi/zV+HL8ov/JlZNfCeiwkqeMxulpLYJ67KfC1Q9jXD8wB8pGybjZFy4p9ooa0SpLq4pnDiULqSAHpJLhQB1Us3q6aLz0getvqoDmRFR7Ts0wPYfVUu0mMBojSfid+yUuyI+nJrytklFsw24/QN1RGegOg81m5u60jdBlfPWsqGmZL9TBH5bzMkGZHh+6zseEprijbqrqrp52Hoec45miRsQhHD0zWqBjTBM33hY+Iz6XvpAFpBiJMHyJ3HQ+6M+xmJwxp6aNQPrH/cBs4DjY/lUrq3X5XgcqurhTusKMGwUaYYOULOzB1iQpcfiIKy62NEGSFhuyU59kFD5fyZWZ5qWtPhB4XMKEVajhrhoAF5eAfZCeZZ1Tc+oXFxjUGAc9gTPCbnjAUWUeOjLiS5xLdWraJgxw2W5iYEVH3oTthFnpnZntSKrCwO8TPCR04H6La/HE8V4HlmaPo4gPJ1Q6Hf8hsV65gMwDmtMwISuVQ630+hiuEGugnZjSBIv0TzmBfACHW40A7qTDY/RUDgJaL+UrPdsntIJ4686Ct7SAAfXz4qniqci1iNipaOMD2khCtXthJ8NK151Ov6AJSELJTcoCUpxr6mT4aKtZrKpLRq0kjfynzspe0v9M6eJILMQ+k2RqaWh0ibwdwY2mUM1s0LnawNLpB9RxXpWSZuK9IPNjF77c1t4ktfmu/5KVZ3uuRX1MwlIUqTAwCwiNuZjdxUNEahLjLip8xex8QQ6CNjx4KGpVDLiEvenzcrH0hyqPt8dlOpXdTMtPKbcls0MVqAdwIVFuG7wS4xO0BSDBlrNNJ0G/xXBPWNlVj3e7p9HbuMl+zHzlwpPkeFrrmNg4GbDqu0e0sANabKhmFGlVYBXqvp1AbhukgHaLi6qU8jpsGtuJlthJZtO1wVrQlL4LIPH1qzyEDM0LxdFHZWvqokfpe5voYcP+y87pVA10BzSBFxsUV5PmgotO3iIPlAhX0S4WbYllUc5brWwySQ9is72IP5m+03+SIU/XdGzevgzpRa6Ykl1JWkTq4V1V34oB+k7xK5KSitsAUzCvFapH6llYnM7kE25LUzbAVNT3RIJJsQfkgjGPcHmVhpOMm2vlm59PqjNdlvGFlQWMcx9vstPDf0vwDzrqmpVcTJ/uaBfoyD80E4iq4zpBLuQ3RR2HxGKoNd+JLe6JBY2TqaDuJ2jZWKzgtrovzqfalF/wDQRH+n2Xag84fU4Rd1WqZgQJBfDvVa+GynD0zNOhTa6IkMExylWqFYOAIMgplUgeSounJrezJSaeiSQ0WAHkAEM9psfRLCKjGv89/Qi49FDnPaEDwU5c5CuNy7EV97A+qQbcpJR6Q7Tjte5nkmZVmmo/QwMbqs0Oc6AOrjJ9VW12mF7Rgf6XYWCaxqVHGTZ2gN25cfNV8V/TbBsJ0uqwdwXA25AxIW597TFdsjxm3pHl/Z/LH4mqGMG0F3RsxK9vyPss1zGtkiI1EH9lkYPAUMIHGhSDbaC4HxHY3LpmPqjnLs1o0qLCHSXxpHFzjwA3JuqZ3V2vb8FVjurfFMoYzsUxjS5tQkgEgOG/SxWbSpxbSAOcbrvabPsQx7dVMhpPxAgj32np1Whk391gcRBgSDuCbpC6cF7oIZoukk1Y9mc/MGUC7vGlod8MDw7R6FBbWHivUcyyZlak6m/Y7Ebg8CgHG5aaZc0xNMQeoHEfJRx3FN/sWzIK2PKHlFGiQbclN+NdSBhxDXQHgGxHUe6hDh+on2Kt4bBsq2cYHCIm2/RNKv3dGRtxZLTf8AC+i8xvN4I4gtm/8AhSYnOHAwXX6i6jpluCpEM1uGo+KBqaDy4c7qi7F0XCdfj/5RJ+alZW59SZf91c1rkwq7P9palSoKb9LgZMgQWwOliiV2IDb8kA9mMRSDnvB8QECxAPOCVPmOezYuAHmFjX0P1fYvBq4tUnD3FntLgWV5qsE1GjafiAMj/wDQvBVfLKb3siNIt8X25qhTzmLgj3Clw2alr9RILXHadifon8f1oR4sYnjxfnsKsvyVkAm/HbY/wBV88wGhjntJtEjfj8loZPjw4RKtZthe9pPYPzNI9Ysm020KwslXZr4BXL8WXtF5XrTXSAei8y7K5fTDB3kl3nA+SL8VmhAaGmPEwemoJnGsjW3+xbMh/qNhAuriULUEjqH+0Dy2qwji0j5/5RAsHtUz/bPUj3E/RK5n+yyUfJk5jjjp3QxmTqdS77Oj4hx8+a3Mcy2xv0QvmYt1Cz05OPZ6LBUeI/s86kAdQ8YPivvcwtzuXYzUGnQxtpjc8fIIHyHJ69at3gqCnRmHuI1ExwYJueu3mvXciwIo02tF4G53J4kxxVKrUp62V5k1CTa8mFlmHr4Ozml1HoS7R73hZue9oqlXw0WkDaeJXowAO6zsRlgZLqTGybxt7LtuLJR9r6M9ZC3tx7PLMqwOJLyTSfJPEQPcwtzE4ipRh1YFjIjnfrGyOqWHMTUPoPuu4zCsqMLKjWvabEEJZwin/kv+9k2txWgRwucNdZrgfIyqmaYwuOlnicbABaGH7C4dg8L3gyb8SL9d/TgrlDKaVES0Gf1EyfdJWQipeRtX1b3FdlbK8mlre8AgCeUk81zFZbRoVe8YPy+ESTpcZ1ESbWjbqqeZYlzDrJIvG5uqGaZwCLG3n0Vlk248Irz8nY40pTUmyy/MZJBAINiDsVsZBTYJgmTYX2H19UF0MRJW5l+J07KhL0mi2+mMl15NLMM4FEGb+LTf99kH4vMy/VMOIkBxmbzbTxEHmu55mANQTJBcSQLRPn7rJxlemSCxukWO/GeMz0Wng1qMd/LL6KYRinrsqYt4Blot8v2tw2W5kWIHdh0gEi9+X+Vg1mgtMdRubQPsquVsqOeWts03d5dPZPe2O2zO+pYcZrlWu99mrm2e0xUbSLzAN3C4mDYxsJKuUq44gO2IMCD/AAKChkTBePlc+qs/gHGzQeQCX+5hvozp4Go7i+y1hszLZifKTF9/CZHshDPMPrrkE2d4mxMCR5WPMeS1ahc12l4vtbzRP2ZyCniKL31uDvC4btte/t7K+Eop7K8S6yqfF+DzelgQw2BMcxb7JmMqFjrEgG4mYRnn+UGkTpBewD4gLk+iEThHV6oa39Qb1bfh5JhzhKO0b8O1tnqPZTL6rqDKvwyAQ10h0dZCKg1wifW4WLhsS4BokmGge3NdxePdcSsWeYlvSF5Y0pMrV6T6LyDGlziWkEceH7q02qXFo3lzR/5BZ7niq9oc4iDNvqiDDZeymBULyS0h14gkGQmaE5pTFs2Diuw1STWGQCnL0JkCWbn1Qtph4/K9pPkfCf8AtK0lWzCh3lN7P1NI9YsoWx5QaOozX5gC1BmfuDw6WiSCJ2K0sNVJZB3iD5ix+YKwMyxUOPLqsdWya1I2vpsU5dDMqzFv9sOgCRb15I2pZzS/UgfAOp6dOgQd7XPMzuli8KJHdkjmJkpCF8q5NRXyOXYsbH2H7c2pz8QUhzBpiHDdeSYvE1qR8TXRa4uLmBfgn4XOnBzSdpE36q+d83HQnLAS8M9g1JrnBVRUsPJVKmPA47JCdyi/Aoq9mqXAjdY2Oq6Z1GFlZj2ga3YoQ7T9tmCk5olz+BHDz+y6oyyGkl3/ACM01OL2y/2hzNjnaGvE8RItNgT5lYGY4eqxgczTVB3DXjUPNpuhDEdrK3dOoggNfJd4QS4niSdiBYEX9gnZdjGnCVAdIqNB0usHc7HcreqwK1FcvJZLMsXUdaCnL80aHAVwaYJ3JafeDI9kUVazYHdmWkbzv5FeK4LDOq6jMkeIkm5A3ueiL+wWIe+aGqRqGmeAk6vS0pXKwYRXOPwShkym1yN3N8HVqCmKTNRdUc4mwAERcmy3MvyWlRpnWO8cR4i8A8NgOA3R9g8upCk2npEARMfVY2c5SWfDdseo+6Rv9SMVx8L+PJKrLUnw3o8sxJNN7mx5TtpP+P2UmQU3PqBlMS9xAAJgRbf3K0M5Yxri92zWk+fJYGW5xpBOzyZJ9Dty4J6h+rFcvBoN8k0F+PxTKDxTc6TfU6IDZMARwH3CuYXFFpkER6Gy89qY0ucXOu4mSTf1RP2dy+vUYNDHlsGHkQ0XMiTwkHbkoZGMpPnX1oosqjGO2FPZfLxVdWqkS3XpZI5bn3PyRN+FDW6GiATw+ab2awHdYdjSfEAS7/7EklWKrzraAC6Z24KqyLjVpeWZEmnY2ZWLy7jyWPRyM1XBzaep7T4XG0c56eaP24QR479E7WAIAAHQKePjSrXvekWrPklpLYIYvAdyBqMvcOG08R1WPi3GfqiXtaP7DnDdni9t/khDLf7wEugHYqq2jlZqKHcSxzg5P4KT8WG1DBRRRxJeGMB3LW+7gPqs9vYiqZcHsMmYki3CVv8AZ/LC2sxr4Lmu1GDIAa0x8y1O10tcYsV+oX1zj7WHAXVwLq2jEEuFdSQAFZthzTxBaNnnW31+L5yfVWcDl+GdDy3U/jqvBHTZbeb4cEB8XbPsd/2QzVmnU6O/7fz9ll31OpuaLq7WukxvaBzTbSBHwxaChJuM8RabGYRJmzC4SEIZpQcfE0+JvDmPuEnbH1Pd8no8LThofmlUaHa/E3kRIP8AmyoDLtdDW3rx/b0IWbisbUqgsZJNpAmQOvJHGDw/d4dtKoNxJ4wSOY9FzWoin1GzjpIu5Zm7n0KRElxYAQLmRY/MKpjMHiHn4Yn/AJNt53V3KQzD0/A2C/xOJ3M/TorRzI+6zZupT7I1VT1vQG5xlz6X+40EG0gyJ5dChbOsiFVpNN2l36SfCek8CvR8f/cBa4WP8nzQZjcM6mY3HNNY13e49FlkHFHmNWmWuLXiCLEHcJ7Gsi8yinOsoNZ7C2zi4NcY/KeJ8kT4H+nOGEFzqj7CZcGg+QAn5ra+7rUU2xRUTZ5c2qGyBsUX/wBNagbVdUNh8I89yvQ8D2PwTD/8dh8xq/dR9ssNSZhSKTGU4cyNLQI8Q2gJe3JhZHgvk76Th2FWXZrqi62KVcOEFeNdl+0Dw8Mqje7X844Fel5djwfVYt6sqlr4B1prkjN7W9jW4lju7d3dSPD+gmZhwjbqF49mWUYjD1AytScxxMNEag4ng1zZDvRfQ7XTxSdWbqaSAS0yJ4GCJHKxKtxMzguMvBZDInD9gF2N/p5A77HtsRLaM3Fxd5GxgfCOZnkifM82a0BlMBlNloAgQOAHJT57mcCAd9/JC9Id66/wD5lX5OU/xj4JRjK187P6CXK8dqZY6XuEguuJO08giPB1TouNJG/Uj6IOiI2C16eYRDZsAoY2RJbUim+pPtG2MRKbUWaKwNwYKz8zz7RDdyU56vxIphTKT1EsdonD8PVnbQ79kDZJVu3TECAPZFub4KriMMRRIlwEg2tIJg845oQyug9lQsqNLHDcEXty5+am4tdjtDUK5rfYdUMbpC0+y9CQ6q4XdMeRIP0b7IWDtUMB8TjpHrufZeg4KgGMDRwCYwottyZjWvcidJJJaJWJJJIoAa4TZC2dYQw4DcXaeouPRFCq46jqbbcKE4qS0wAilX1Dz4cjxChwGU0nVf7ziBuGgxPRx4eis46j3dTUBY78b8+hVfE0/itcncb9Csn0J1jEMucI8Ym/isPTa3+21rfIb+Z3PqsDNcNLNTL82T/1+ymw2NJBa7422d9COh+6z81BiWzZUeryepDuPxt9smYGVZrqD26p0viCbiwt6GVosxHNYrcKa2IHdMPeO8LiOI3lw977o7odmhRZqJDnxxv7cFRbic5bT6NTnChKEn2YwqT1S/09lQjWCRtYkbqVxGqbA8RC5l+MZUqGmxwLhv08+qW9KdUtolZ+PZZZ2KaHa6biDvpNxPnur4yKu24DXdAfuFv4SrpABurn4tmxIHqtWONXb2/JkfcWR6XaA6ux9NodUYQPePONlhZxS/EOp0rw50mP0gXP7D1XpWPc0NJttfqgvJMM3vKlRvwkkN6NnYdJCXnS65pJl0LlZW+SBvtt2ccGsfRbGhunS3cAGxCyux2dP191UPiF29QN/UL0jFEulAvazIHAjE4cRUYdRA/Nz9YVjirFxl/ZfXLlDiw5OPAZPA/JZNDGPrPOkGNhwmNz5Idodpadem1jOmrp0PVaOXZjDvEQBCzYUcJ+4Wm3Dwh+PpVC8NIiTutPC0w2BELPzBrzDw12ng4AwreFzEPaJcA7j16oug0/0WVTlKPaLGLGoKq0VYJDZjcjl5cVbwzdbrGf5uURZbhIvw5JrFx3Z7n0ic7FWuwObnzAwumSBHryhVMnpmtU1Pm99vYLX7V9nKRqa6Za2puWzGofdXMlwjWt2hNRgk/Jz16o1uUPJqYaqGDkBuh7FYx2IqF+zBZoO5jl5yrWa1plm4/N9B5KLDUiSIHiNh5lW1xc/JiWWNy2manZLLJqF7r6bD+c/sjRUctw4pUwwcNzzKuBy1Kq1CPFEN7HJJJKwBLhXVwoAYU0pxTCgDC7QZaXDUzfcjmh+k6RBHibuDv5o5cUP5tlgnW0ecbjqFTZDaONGBiGEHWzcSI/UJuJ6KDE12luqQGnfUY085V97Ofy4zxhDmaYWrU1w1oE34F3LdZtmPuWyVdrre0NqZuKANPDgsLvjquA1un9P6WrayPOSaTQ92ofDJ3B20n6FB2MYQQCCCAQQd+np0RFlWFp6NbWxqGkje44rltO49HPWnKfKTLuZYe+tvqhqhVLKmtlqkwRzjmESUahpkMfJGwcf2PVWmYCk1xrOAmIAgEnnAS0H/xkbdH1CPp6mX8mw9aoA6odI35LQzSkNHgN44cVlYzMnPaGtBa2NuM9T5LIbmFSmS4Ncaf5w5wmBaWtVzsaWooQeZue10ipmea1o7vXpbMOtePPgFqYOuAGsZcmBH1Kjx2BZiG6mkXG4VnstlWgguIc6d+nA+yjDUntmpO6mVfNBJg8KA243F0PZ3QcxriwSOH+JV3OMzuWNdAvJnc8p5fusilji2zpdTMidy0fULtly8JdGZXlJT78Hl+X4pve1oYWeK4NjPGRwvwR72Rynv3hzx4G8P1f4Uea9m2VarKjCA1xAcWgXHmj/LsLTw9LgGhdjCNkub8DV9sVHknvY7HClTp/3CGt2E2XnHans07WK2GfA2JHiGm+wB3W52pxBrsfYmGkNaHRHr6ShPJMzqUtnW/Q7Yxv5Kbbm9pdCdWbKuXfgMOyTJIgza5NifMIrx+JFJp58B/OCF8szJjBLRBPi08jymNkzFYl1RxLj06XvtK5Gz28UGVkepLa8DcZU1y519yVnYDNnCoWt+CYGo8enNSZniTTpnTEgQJPPp+Y/wCFkZfgH1DMlo3niT0+6nCpNCXJrwElFhJ5/fifmUS5LgY8bvJv1KzsiywNEmfU7ojplP0VcVsEi00qRpULSpWpgkPBTpTAuoAkTSnJpQAwpjk8pjkAROKgqFTOVeogDLx+BDrtsR7LErM0zII6T8wiaoVn4ukHb78DxCpsqUvBxoDs/oBw7yRI8MECSJ+aqZDiIcWkmDcCJHX9kQ47K2ndoPUWPyQvicI+k8G4g2cP5ZLuD1pkPkIqzgZ1Nmdx9QCoq+MI/I+BYgfLbh5KLB4prxydGxt6iwkKY8jvH8hLOOn2dG08S10Am83Fx6Qd0zGVoBOoCGmBaTA6rtWm10B0GOf04rBxuUAkmnUDouQ4g6Rwk8eKIwRxnezeYPFQgO8NyWuO/l16ouqY8w1jQQDy+rua84w9QsqjQJdOkXjfkQibBVKrpZUDWDYQSS7yMwo2Vre0dU5a47NTvCZ48LXE3TqR249fkZ53UNBo06Zttubc5MqOphmlsEva25MOIt6cFBQQGFTzt9GpUuHN1xp2FuIidJ25omwmenFU5MthxAaDO3OP3QFjNGo918MiCZ6zvdFPZak5tMkiATLbGes9FY60kClJ9M1nOEEk7AyeFzfhdAdZ5BdxGo39eH/pGOcV3MpOcwgEeZkdIsN+KE8soa6rRw+K5mwU6o67OMJsmYO7k6tty6Z8myY4K46tobJO3Obx6J4PBUcyqSDTabk+UDqfoiK2yRTxdX8Q9gbsDMm3yRZl2FFiQLbCIWPlOCay+7uf2RBQcnYVJeQ0a9Eq5TKz8OVeplMEi2wqVqgplTNQBIF1cC6gCRNKcmlADCmOUhTCgCBygqKy8KCoEAU6gVSq1X3tUD2IAzKjVn46iC02BW3UpKrVoSFzQHn1XO+5JY5vh5bj7hWcNntOpGlwB5EgJdpsqvMIWrZclrK1sjoMKsPEOBg23IHyVfuw0wxrRPUA7dB9kIhtVnwucPUpf6liB+afMBU+iw0aryWvcHsa5zydJaRIPnvyW7l7S1vje5zgOkDnwuesoHdjqs6jE84U1PPKzeAPSCiVbOcQ+FXfyHJZ+cVgab2l2m3qfONroaZ2lqCwpt9yocZndWrYgAcpKiqXs7xY8uJ08IjyF+KOKTzaSDA34Rt6IBw2MqNMhrZ5kT7K1+LrvsXH0t+ylKtyBQCLN8zJBpMB1bE2iD5qtgO7oXLiXREC8e33WXRw7uq0KGDUlX1olx+Sy/M3v+EaRz4qfBUjud0sPhFqYagrYQSO+C1hGrWoNVLDUlo0Wq5I4XcMr1NU6IVykpAWWKdqgYpmroEgTk0LqAJVwrq4gBjkwhSOTSgCJwUT2qdyjcgCq9qic1WXqJyAKzmKN1NWXJhQBh5rgtQ2QnicBB2XoGIFkNY8XUZIAYfl6ruy3oiAhMIUNADrsr6KM5UOSIyE0hGgB3/ShyT25WOS3oTgEaAxaeWjkrVPAdFqNCmYEcQM+nglapYVXGBTMC7oCClh1doUE6mrVNS0B2lSVykxR01aproE1Jqs0woaasU10CZgUrUxqkagBwTlwJyAP//Z"/>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3" name="Shape 113" descr="Tasty Fruit Salad Wallpapers Pictures Photos Images"/>
          <p:cNvPicPr preferRelativeResize="0"/>
          <p:nvPr/>
        </p:nvPicPr>
        <p:blipFill rotWithShape="1">
          <a:blip r:embed="rId7">
            <a:alphaModFix/>
          </a:blip>
          <a:srcRect/>
          <a:stretch/>
        </p:blipFill>
        <p:spPr>
          <a:xfrm>
            <a:off x="438150" y="5300662"/>
            <a:ext cx="2236787" cy="1400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Why Fruit</a:t>
            </a:r>
          </a:p>
        </p:txBody>
      </p:sp>
      <p:sp>
        <p:nvSpPr>
          <p:cNvPr id="119" name="Shape 119"/>
          <p:cNvSpPr txBox="1">
            <a:spLocks noGrp="1"/>
          </p:cNvSpPr>
          <p:nvPr>
            <p:ph type="body" idx="1"/>
          </p:nvPr>
        </p:nvSpPr>
        <p:spPr>
          <a:xfrm>
            <a:off x="457200" y="1371600"/>
            <a:ext cx="4343400" cy="4572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Arial"/>
              <a:buNone/>
            </a:pPr>
            <a:r>
              <a:rPr lang="en-US" sz="3000" b="0" i="0" u="sng" strike="noStrike" cap="none">
                <a:solidFill>
                  <a:schemeClr val="dk2"/>
                </a:solidFill>
                <a:latin typeface="Calibri"/>
                <a:ea typeface="Calibri"/>
                <a:cs typeface="Calibri"/>
                <a:sym typeface="Calibri"/>
              </a:rPr>
              <a:t>Benefits</a:t>
            </a:r>
          </a:p>
          <a:p>
            <a:pPr marL="0" marR="0" lvl="0" indent="0" algn="l" rtl="0">
              <a:lnSpc>
                <a:spcPct val="90000"/>
              </a:lnSpc>
              <a:spcBef>
                <a:spcPts val="340"/>
              </a:spcBef>
              <a:spcAft>
                <a:spcPts val="0"/>
              </a:spcAft>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Most fruits are naturally low in fat, sodium, and calories. None have cholesterol</a:t>
            </a:r>
          </a:p>
          <a:p>
            <a:pPr marL="0" marR="0" lvl="0" indent="0" algn="l" rtl="0">
              <a:lnSpc>
                <a:spcPct val="90000"/>
              </a:lnSpc>
              <a:spcBef>
                <a:spcPts val="340"/>
              </a:spcBef>
              <a:spcAft>
                <a:spcPts val="0"/>
              </a:spcAft>
              <a:buClr>
                <a:schemeClr val="dk1"/>
              </a:buClr>
              <a:buSzPct val="25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340"/>
              </a:spcBef>
              <a:spcAft>
                <a:spcPts val="0"/>
              </a:spcAft>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Vitamin C is important for growth and repair of all body tissues, helps heal cuts and wounds, and keeps teeth and gums healthy.</a:t>
            </a:r>
          </a:p>
          <a:p>
            <a:pPr marL="0" marR="0" lvl="0" indent="0" algn="l" rtl="0">
              <a:lnSpc>
                <a:spcPct val="90000"/>
              </a:lnSpc>
              <a:spcBef>
                <a:spcPts val="340"/>
              </a:spcBef>
              <a:spcAft>
                <a:spcPts val="0"/>
              </a:spcAft>
              <a:buClr>
                <a:schemeClr val="dk1"/>
              </a:buClr>
              <a:buSzPct val="25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340"/>
              </a:spcBef>
              <a:spcAft>
                <a:spcPts val="0"/>
              </a:spcAft>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Eating foods such as fruits that are lower in calories per cup instead of some other higher-calorie food may be useful in helping to lower calorie intake.</a:t>
            </a:r>
          </a:p>
          <a:p>
            <a:pPr marL="0" marR="0" lvl="0" indent="0" algn="l" rtl="0">
              <a:lnSpc>
                <a:spcPct val="90000"/>
              </a:lnSpc>
              <a:spcBef>
                <a:spcPts val="34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340"/>
              </a:spcBef>
              <a:spcAft>
                <a:spcPts val="0"/>
              </a:spcAft>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Berries improve both your eyesight , memory, and long-term brain functioning. </a:t>
            </a:r>
          </a:p>
          <a:p>
            <a:pPr marL="342900" marR="0" lvl="0" indent="-342900" algn="l" rtl="0">
              <a:spcBef>
                <a:spcPts val="340"/>
              </a:spcBef>
              <a:spcAft>
                <a:spcPts val="0"/>
              </a:spcAft>
              <a:buClr>
                <a:schemeClr val="dk1"/>
              </a:buClr>
              <a:buSzPct val="100000"/>
              <a:buFont typeface="Arial"/>
              <a:buNone/>
            </a:pPr>
            <a:endParaRPr sz="1700" b="0" i="0" u="none">
              <a:solidFill>
                <a:schemeClr val="dk1"/>
              </a:solidFill>
              <a:latin typeface="Calibri"/>
              <a:ea typeface="Calibri"/>
              <a:cs typeface="Calibri"/>
              <a:sym typeface="Calibri"/>
            </a:endParaRPr>
          </a:p>
        </p:txBody>
      </p:sp>
      <p:sp>
        <p:nvSpPr>
          <p:cNvPr id="120" name="Shape 120"/>
          <p:cNvSpPr txBox="1"/>
          <p:nvPr/>
        </p:nvSpPr>
        <p:spPr>
          <a:xfrm>
            <a:off x="5992812" y="1603375"/>
            <a:ext cx="2895600" cy="3809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Calibri"/>
                <a:ea typeface="Calibri"/>
                <a:cs typeface="Calibri"/>
                <a:sym typeface="Calibri"/>
              </a:rPr>
              <a:t>How Much</a:t>
            </a:r>
          </a:p>
          <a:p>
            <a:pPr marL="342900" marR="0" lvl="0" indent="-34290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1.5 – 2 cups per day</a:t>
            </a:r>
          </a:p>
          <a:p>
            <a:pPr marL="342900" marR="0" lvl="0" indent="-34290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342900" marR="0" lvl="0" indent="-34290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342900" marR="0" lvl="0" indent="-34290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342900" marR="0" lvl="0" indent="-34290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342900" marR="0" lvl="0" indent="-342900" algn="l" rtl="0">
              <a:lnSpc>
                <a:spcPct val="100000"/>
              </a:lnSpc>
              <a:spcBef>
                <a:spcPts val="360"/>
              </a:spcBef>
              <a:spcAft>
                <a:spcPts val="0"/>
              </a:spcAft>
              <a:buClr>
                <a:schemeClr val="dk1"/>
              </a:buClr>
              <a:buSzPct val="25000"/>
              <a:buFont typeface="Calibri"/>
              <a:buNone/>
            </a:pPr>
            <a:r>
              <a:rPr lang="en-US" sz="1800" b="0" i="0" u="sng">
                <a:solidFill>
                  <a:schemeClr val="hlink"/>
                </a:solidFill>
                <a:latin typeface="Calibri"/>
                <a:ea typeface="Calibri"/>
                <a:cs typeface="Calibri"/>
                <a:sym typeface="Calibri"/>
                <a:hlinkClick r:id="rId4"/>
              </a:rPr>
              <a:t>*See what one cup looks like:</a:t>
            </a:r>
          </a:p>
        </p:txBody>
      </p:sp>
      <p:sp>
        <p:nvSpPr>
          <p:cNvPr id="121" name="Shape 121"/>
          <p:cNvSpPr txBox="1"/>
          <p:nvPr/>
        </p:nvSpPr>
        <p:spPr>
          <a:xfrm>
            <a:off x="5410200" y="16002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22" name="Shape 122" descr="http://farm1.staticflickr.com/48/120944972_7a46a1e32d_o.jpg"/>
          <p:cNvPicPr preferRelativeResize="0"/>
          <p:nvPr/>
        </p:nvPicPr>
        <p:blipFill rotWithShape="1">
          <a:blip r:embed="rId5">
            <a:alphaModFix/>
          </a:blip>
          <a:srcRect/>
          <a:stretch/>
        </p:blipFill>
        <p:spPr>
          <a:xfrm>
            <a:off x="6629400" y="4572000"/>
            <a:ext cx="1904999" cy="1904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i="0" u="sng" strike="noStrike" cap="none">
                <a:solidFill>
                  <a:schemeClr val="dk1"/>
                </a:solidFill>
                <a:latin typeface="Calibri"/>
                <a:ea typeface="Calibri"/>
                <a:cs typeface="Calibri"/>
                <a:sym typeface="Calibri"/>
              </a:rPr>
              <a:t>Healthy Suggestions</a:t>
            </a:r>
          </a:p>
        </p:txBody>
      </p:sp>
      <p:sp>
        <p:nvSpPr>
          <p:cNvPr id="128" name="Shape 128"/>
          <p:cNvSpPr txBox="1">
            <a:spLocks noGrp="1"/>
          </p:cNvSpPr>
          <p:nvPr>
            <p:ph type="body" idx="1"/>
          </p:nvPr>
        </p:nvSpPr>
        <p:spPr>
          <a:xfrm>
            <a:off x="457200" y="1435100"/>
            <a:ext cx="3008311" cy="469106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Fruit cocktail / Fruit Salad</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Frozen fruit smoothie (mix in yogurt and water)</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Fruit on your cereal or oatmeal</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Flavor your water</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Berries and milk (eaten like cereal)</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Yogurt parfait </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As a salad topping (strawberry fields salad)</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On top of cottage cheese</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On top of Fresh Toast, waffles, pancakes</a:t>
            </a:r>
          </a:p>
          <a:p>
            <a:pPr marL="285750" marR="0" lvl="0" indent="-285750" algn="l" rtl="0">
              <a:lnSpc>
                <a:spcPct val="100000"/>
              </a:lnSpc>
              <a:spcBef>
                <a:spcPts val="320"/>
              </a:spcBef>
              <a:spcAft>
                <a:spcPts val="0"/>
              </a:spcAft>
              <a:buClr>
                <a:schemeClr val="dk1"/>
              </a:buClr>
              <a:buSzPct val="100000"/>
              <a:buFont typeface="Arial"/>
              <a:buChar char="•"/>
            </a:pPr>
            <a:r>
              <a:rPr lang="en-US" sz="1600" b="1" i="0" u="none">
                <a:solidFill>
                  <a:schemeClr val="dk1"/>
                </a:solidFill>
                <a:latin typeface="Calibri"/>
                <a:ea typeface="Calibri"/>
                <a:cs typeface="Calibri"/>
                <a:sym typeface="Calibri"/>
              </a:rPr>
              <a:t>Apples or bananas with peanut butter</a:t>
            </a:r>
          </a:p>
        </p:txBody>
      </p:sp>
      <p:pic>
        <p:nvPicPr>
          <p:cNvPr id="129" name="Shape 129" descr="http://4.bp.blogspot.com/-33tm4WahPEY/UVvRqvZrdrI/AAAAAAAAAIc/Fp5RzZGv85M/s1600/smoothie.jpg"/>
          <p:cNvPicPr preferRelativeResize="0"/>
          <p:nvPr/>
        </p:nvPicPr>
        <p:blipFill rotWithShape="1">
          <a:blip r:embed="rId4">
            <a:alphaModFix/>
          </a:blip>
          <a:srcRect/>
          <a:stretch/>
        </p:blipFill>
        <p:spPr>
          <a:xfrm>
            <a:off x="7523161" y="609600"/>
            <a:ext cx="1330324" cy="1981199"/>
          </a:xfrm>
          <a:prstGeom prst="rect">
            <a:avLst/>
          </a:prstGeom>
          <a:noFill/>
          <a:ln>
            <a:noFill/>
          </a:ln>
        </p:spPr>
      </p:pic>
      <p:pic>
        <p:nvPicPr>
          <p:cNvPr id="130" name="Shape 130" descr="https://encrypted-tbn1.gstatic.com/images?q=tbn:ANd9GcTvqK9Nrv3FCvRKQPIpqk7CaUaOKg6QLNaSNFsNezXeHBMP18il"/>
          <p:cNvPicPr preferRelativeResize="0"/>
          <p:nvPr/>
        </p:nvPicPr>
        <p:blipFill rotWithShape="1">
          <a:blip r:embed="rId5">
            <a:alphaModFix/>
          </a:blip>
          <a:srcRect/>
          <a:stretch/>
        </p:blipFill>
        <p:spPr>
          <a:xfrm>
            <a:off x="4191000" y="1295400"/>
            <a:ext cx="1660525" cy="1095375"/>
          </a:xfrm>
          <a:prstGeom prst="rect">
            <a:avLst/>
          </a:prstGeom>
          <a:noFill/>
          <a:ln>
            <a:noFill/>
          </a:ln>
        </p:spPr>
      </p:pic>
      <p:pic>
        <p:nvPicPr>
          <p:cNvPr id="131" name="Shape 131" descr="http://eatingwell-livingwell.com/wp-content/uploads/2012/02/berries-with-milk.jpg"/>
          <p:cNvPicPr preferRelativeResize="0"/>
          <p:nvPr/>
        </p:nvPicPr>
        <p:blipFill rotWithShape="1">
          <a:blip r:embed="rId6">
            <a:alphaModFix/>
          </a:blip>
          <a:srcRect/>
          <a:stretch/>
        </p:blipFill>
        <p:spPr>
          <a:xfrm>
            <a:off x="6288087" y="2514600"/>
            <a:ext cx="1714500" cy="1144587"/>
          </a:xfrm>
          <a:prstGeom prst="rect">
            <a:avLst/>
          </a:prstGeom>
          <a:noFill/>
          <a:ln>
            <a:noFill/>
          </a:ln>
        </p:spPr>
      </p:pic>
      <p:sp>
        <p:nvSpPr>
          <p:cNvPr id="132" name="Shape 132" descr="data:image/jpeg;base64,/9j/4AAQSkZJRgABAQAAAQABAAD/2wCEAAkGBhQSERQUExQUFRQUFBUVFRgYFxcWFRQUFBQVFBUVFBUXHCYeFxkkGRQUHy8gIycpLCwsFR4xNTAqNSYrLCkBCQoKDgwOFw8PGiwcHBwpLCkqKSwsKSwpKSwsLCwpKSwpLCwsLCkpKSkpKSwsKSksLCwsLCkpLCwsLCwpKSwpLP/AABEIALcBFAMBIgACEQEDEQH/xAAcAAABBQEBAQAAAAAAAAAAAAACAAEDBAUGBwj/xABAEAABAwIDBQUFBQYFBQAAAAABAAIRAwQFITESQVFhcQYTgZGhFCIyscFCUmLR8AcVI0NykjOTssLhU3OC0vH/xAAaAQADAQEBAQAAAAAAAAAAAAABAgMABAUG/8QAJBEAAgICAgICAwEBAAAAAAAAAAECEQMhEjETQQRRMmFxIkL/2gAMAwEAAhEDEQA/AOa2kRckWpBq+VPrRbSbaRBqIBCwgBqdHCcNhCzABqYlSEJoWsIAakAicEwatZhighSmmm2UbMCWQEKsW9AvdsiJ5oq+H1GfE09RmPMLAbRWlNKYpkTDEpiUWyiDETEQYihGmK1moFyaE8JFYw20mOachHQHvLGA2CiarRbxCDuwUvINABycFI0ShhAIWyEjSCSQKwB9lIJSnDljCBSDkk0LAClJDCSwBIgE4SRCMkBKNrERKWzAhqfZThMgEUIdlG1qu2OFvq/CIbxOnhxWA2ltmfspyuztsLaxoEAo3WLDq1p8AlciPmRw5Vm3wuq/4WE89B6rq2YfTYZa0A9PzVhznFpE6iOiMZx9geV+kc/hOD7JJcRPDhC3BTVNto5vNTMrEaqEsjb2I7lsa4wum/4mgpU8EogZ02lWBVBUm7JPDI11sR2Qtwu3/wCm0dQjOC0D/LZ5KJxO8JtidJCrH5H2gU/skd2doH+WFDU7K0D9kjoSrtKo4b56/mp2VeIPzXTGUZCcpL2YFXsYw/C9w6wVnXHY6oPhc13oV2QcmCbihlmmvZ51c4RVZ8VN0cYkeiq0hn0Xp5Va4wyk8e8xp5xB8wlcPorH5H2jgmuSMLor/srvpGfwn6FYFxbOYYeC08/pxUJQa7OmOSMugNU6AIhKQcFwTAIpTkomInBJS7KYsRswEpBLY5oXBEA8pIQEkQEpUjGJBsJy5K2YTncEgEhkiBQMMQkAnAUlG2LzDRJ16Dmh2boezph1RoOYLhK7yk8NaAAAFnYPgrabZLQ5xGZO7pwVw0yBC7sceEd+zzs+RTlr0R17tQe2IK9F3BVzTI3FcOXJKwxiqLntYKlbVB0WaiDlLy32h+H0XyEDlWFYqRlfipNxfWg7RJ7ODyTezuGhUjHBTtcsoG5FXvHaOaUQCtFyjquCqovvsUemFOFz7sUe1+zGWoO6BrmrlvjDXBdEBJRaHxa42QhwPFO9lp1boeI5rExnEZc4TkIAWh2csi1hfoXadE0L5DcUom+UyriqRzUjaoK6SRIFFcWzagh7QRzUkpiUTHM4n2WLZdSzH3d46HesFzSD9F6IHLMxbA21gSPdqcdx5O/NRnjvaOnHna1I43a5JwVI+3LHFrgQQcwkQud6O3sbZTByLZ5phPVAw+Sbu5TSOieFgDdyknISRtmEU4TFOsAJMhmUkAk9vbuqODGjM/qSuxtMPbRa1gzJzcd5j6Souz+FdyzacPfdr+Ebgrd06HNPI/RdmOCgrfZwZsnPS6LjCnLlS9qS9qVXlj0cnBlp9MFU61NEbtQ1K0rnyrHJaKR5IB1sTwT9z+GE7blP365uEfTKWxOoNjRB7MEffykKqRwVhtgdxzTEEb09atkqrq3NFQiuw2x7rFO7ja0OU7gefBZeL4+G0z945DqnxN200g8Fw2JVnvdrGzlHPeVbFiU33odVVmlRxV4BAcYORG7PXop7a/MwsOzt6rzAAgauOQHVb1vbtZzdx/Ibl0zgoj9kzhLgXZgHMDUxunctwdqngAClTgZBsmRCxw4kQI8f19Uz3QPecwxwBPqp7NxXs6vD8ap1svgfvafod6s3ADQXHIASuLNtMOALYEzpHMkp7rGZGy573gbgSGz11806bZN40dXQxemcttpJ4kA+RV6VwdG4pP8Askcfe08CpW4maUhj3AEaH0gnLTeE1S+hHGL6Z2rawJInNsSOE6SjDlxfZfFouHNfP8UAN/qaSQD1BK7KEehGqKeMYYKzJEbY0PH8J5LkHsIJBBBBjoV3YKxO0eH5d6OQd9D9PJQywvaOjBkr/LOeCScIC6N/n+a5jtDhCWjolKSIBiCknkJkQDlJ/DzTjVR7ysEKVq9mrHvKsn4afvHr9kfXwWSF0XZ6wlkkanf6ZdIVId3VksrqLOhq3DfvDzVa8dIyMxmFMy0O4Ixb8kZzm/RwriZu0UlrC26oTZLmePJ6H5RMraTErU/d6E4Yh4sv0HnEy08rR/dqb93LeLJ9G5xKLXJyVcdh/wCpQmy6+aHDIu0HlEpE8VC6lwKmuixhAc6CdJUDXgiQeKyv2GvZUvGGFx7qEuPU/NdViN1kQ3U5LNoWBGcLtwqlY3optuoGwciADkIkaZ81YLw1pJyjIcyqNxVaHudx+mkBZPaDEqg2Qx0DZmIGbiTyV4Q5ypGnLgrZtm4lpcXAAa8hxRMowQJJkSD1XOWdOo9sucXS4ANmGyZkwOABXVZbTR90CfCVTLFRpInjk5bYWN3uQYOhWbG5Bd1ZfPBNZXQdMAnOBnrxgbwlhjbWjSkl2I0yDtNMFXrar3rYOT2nSYBHEIalMgTHI8jwKrVTBDhqPl+vkqRm4vjISUU/9RFdMIzBAgz9oxwzJ9V3+A4n39BryZd8L/6m6nxyPiuJr5t5K52Kvyyuaf2agP8Ac3MH5jxCnIMlqzu+iT6Yc0tdmCIPQpFHTaglZI4G6omm9zDq0kdeB8oUZqTuWv2rt9mq1257fVuXy2VjBcco06PUhLlFMEsG7L9cEg6OCIhOAELGF3wSUVSqAYhJbiCyZ7+GqTGKQJSlsIzWZ/reu1u2d1suboAGuHENEB3UfLouOtz77J++3/UF1GOV4ldnx1ps5M+2kbFvWkBWg5cLhvabunbL52NxGZb4bwuvtLxtRoc0hwO8GQups4Z43EvByYvQbSje5JKQiQT66hfcKB71A6ouSeSiyiXPaE3frOdXQG5hIs4/jNF1dQXF8GgkmAAs6tegCSYC5XHO0G37oPu+pP5JozctIrjwOT/QWJYmatQndoOiVTGQxobMkDT9aLDa57zDQfAGVq2HZOq/NwDB+LM+Q+qLhFbkzpnJLS9A2l0575O/0W5XaO6dtOc0b9mJM7s9FJbdnWU4lxJHgp6lsXU3RxI9Br5reSMtIg3s4urTY0Zukqlc0ttzfdyAA4frctOph5ZVlwnd05qT2WJcASOMGPPRVUuH9C1yJbItDfdpta4b8zu4FDQ0c46lRW1U7ZB+6cuiRfFMc81krA3Rk4tW2WGNT+glgFs+OPLio69I1XBo4j0XRWFlsAB2hGURr+S6HPhGl2Q485WJ7SBwkacf/irVmfJXbp+ychwP/Kza1wdcjnmDqOgUbciv4gW1ZwZUYTk0tLRyMz5ZJsOrFtamQYIcCT4/koC51RwbIZ6eZVuwtW941odtEkCeup4QAqNJf0ndnqDYOmamYAoLciBGkZdFZbHBLBEmc/2vp/w2Hg8jzaT/ALVyxcuq7YPikznU/wBjly4hcuZVI9D4/wCAw5ZIKj4HNGWqrUdJU0rLMAhJG0plSxS+SltIS5MAoDjVHxnwg+Wa7rEbIPbPET55rgqwkLv+z913trSO8N2D1Z7vyAPiu34/4tHH8nTTOPxDCS0qhbXNag7apvLeI1aeo3r0SvagjNYeIYDvAVOfpiKd6ZFh3b1vw12lh+833m+I1HqtunjFJ4lj2uHIhcRdYI4mAxxPIEprfsVXcZyp8yc/JspZJVp0Bwh2dnVugdCoDXVLD+xmz/iVqj+Q9weJzJ9FrswWk37APUud/qJXFPE2HljRnuuBuz6Zn0UdRtU/DTP/AJENH5+i2u7A0QOcoNcR1Nekc3W7O1av+JVAHBon1MKSh2SoMMkF54uP0GS2yU3dEoeWVUhnkk/ZXpUWMENaGjkAERqKcWvFI0QElyYloqOY46BWaFrDA3TUnqeCJpTmqVaEMnpCOSIRhFOZLdo88/TRS1LRpygIRXQVLldEcLl+TEczExfA2Nl7YBg+ohcnc15b6Doumx+9yidSGjqVzNwwZjduXbjhxRuTaor4QJqTwy8SugZViZAken1XO4banvHOHwwPPetpoTzcTQTDu6UnKWu4HQmJyPmsms4zBC1xZPcJAy6gKteWZGupmTM9FG1eiu2jLIB90jWCDJkLRwe12qjQ3dqqvdnIak5eK7Xs1gXdgF3xb+qrdEGdDY0yGgK3JUdNnNG7rKy0hDk+2lcbVJnAOefGGj5OWKB4ocUxDv7mo4ZtB2G/0synxMnxTlwAlcWbcj0cKqBFcv3aHeq6Ts5nVJKlRURTJ5SRFLkJwJ6Ig1ICeikUIqoyWv2HxYU6zqDjlVzZ/wBxozHi3/SOKzX6ZLIvQ5pDmkhzSHAjUEGQQuj48qkc+eNxO77Ul4q0pJ7vabluJnOeO5aDbsnUqKwvWYhaBxgPGTh9yq3/AGnXoeShpn0yPguuUNnFKdxS+i62qpWPVNrlJXq7NNxGoaT6KXERbLH7xptcGmo0O4SJUr6wXmftew7aymZzEyfFdBhvaguc1paM8pBU8qlWjul8RxVrZ0xclsqnUvWoDerkeJs57ouFRvrQq3tKFtWVSGCPbFcmXHVMlGaqhdUTBy6uEfRO2TF6Bz1HKUo0kYW2oK5UjisXH8S2G7LfjI/tHFb9GMvELvarNGRDD4E75+XiVWuqME6eGkcpVOlULdQTp8vVXKN53kNLYjfO47tFZqkUjVk1nR2Wjnn5qywTPACU8Ac0XeRyPyHNc22zp0kCXOIAB0M/ryVWo6XmdR48tVZq1APhg/reCqRBnISdw4ncE8YtdiOSfR03ZnA2kmqYJmGj7uQk9c11bKQG5U8Csyyi0H4ol3U6rSkp0jnkwRHBc721xv2egWtMVKssZGoH23+AMdSOC3L++bSY6pUOy1gknly4k6eK8kv8Tdd3BqOyByYNzWDQfU8yU9e2CKtlzDqUN0U1d85DckwFrY3oFwN27PTiqVDBKE6ULBYwakkAksAvtbKKeCU/rcia1QKDBnBUr+ll1V9xhROZOqaLp2CStGJg2N1LOqXNza7J7dzm/RwkwefMrtmXzaoFWkZafQ7wRuK4jE7VVsKxd9s+W5tPxNOjh9DzXr4pKcdnl5YU9HpFG7G/LqrYqiOIWdhDqd0zbpu/qb9pp4OH6laQwRvPzSZYcehI0zh+0WHbDyW/ATly5KDCXe/0XeXXZ5jmEOJAjUnTnmuMOGuoVhtaGQDuI4hLB8lTPRjl5QcfZsNqKdrlVYrFJT4o4WyZrlKxyhCnYioiWG1GAhBQufHijpACJTFyifUHFZtziU+7TzPHd4cVLlvQ6iWMQxEMEDNx0HDmVlW2FuqOl2ZOpWph+BOcdp+/zK6G2sA0ZBMtBMSj2cYRmFjYrgxoGdklh3jUciu/bSASqUg4QRITcr0zJ1tHmRxNrdPVKkH1JLWud0aT6wvQm4FRmdhs9FdZTAEQAEypdBc2zz2hgdw8ZU4/qMei28B7NvY8OrBstmIMyTvjpkup2OCIFNYlgtYE1Z4Y0uLgGgSSTAAGplDdXLKTXPe4Ma0SSdAF5X2u7ZOuz3dOW0AdN9Qje7gOA8+TxjYAe2Hao3dTYYSKDD7o++fvu+g3eKgwu0gSqmH2MkLdFKPdHj1UM2T/AJR1Yoe2NqUJCkiELlyHWCQhJRSmhEA0JJEJLANINTl0IS9MwKBQdoSe5O7JAWrGKVxTlYV7QgroqrVRurWV2Yp8TnyR5GRYYjUoVA+k4tcOG8cHDQjkV6d2Y7dUrmGVAKdbcPsvP4CdD+E+q8zr2ZCqPYQvQjJSOGUGj2u/eQZ4aD6rDvq23k4SuJw3tlcUYBd3jBlsvzy5O1C6C27W29WA6aTvxZtnk4fWFngjLadCqbiWQ7ZGf/KnovG4qN9sHCWkEbiMwfEIW4U92gSSwyXY/KMi61F7QOIUdv2XcfidA5K2zsqwnMuPJQeg8YlN+ING8JNbVqfAwkcT7o9dV0VrhVNg91gHhn5q2GBTas1pdHKM7OVn/wCI4AcG5+a17LAW09BnxOq10gVlEzkQsoIwxOwpEpqAMAnTOCcCUaAIhIFOGQqOK47QtxNWo1nAauPRozKdRsFl4MWT2g7U0bQfxHS8j3abc3n/ANRzK4vHv2mvfLLYFg/6jo2yPwjRvXM9Fxji57i5xLnEySSSSeZOqsoV2Ds08f7TVrx8vMMB92mPhbzP3ncz6KCys5UljhpJ0XSWeHhoz1UMudLSOrFivbIaFr3bZ3pwFNVOeWiiPouG72dnQxKEhHCB6IGRpOTlMSiAEu6JlUdRLySCQJgcwN/zTqnBe2JyNOnVjmrAqA8lSBRKLjZVMutzRKBlY8FYYQVNoYjLFFUYrQagLUUwGdUt5WfcWErdbSTPo5aKsMjTElBM4+takKAtXU3VkFj3FpC78ea+zjnirop219UpmWPc3ofmNCujwv8AaJWpwHtZUH9rvMZei5t9FRmmulTOZxPUcP8A2l2ro7wPpHmNpvm3P0W9a9pbSp8NelnuLg0+ToXhpakQg4pmo+g2VGOza5p6EH5IzTXz0x5GhI6ZKcYnVH82p/e780vjibZ76W5JmtXgzcbrjStV/wAx35qQ9oLk/wA+t/mO/NDxINs90LUFSsxolzmtHMgfNeEVcXruEGtVI5vd+aqvcTqSeplHxox7bd9r7Sl8Ven0ads+TZXP4j+1Oi0fwWPqO4u9xv5nyXmQpqWjbElHjFGps38S/aBd1pAeKbTupiD/AHGSuedLjJJJOpJknqStChhhJ0WraYIoyzxgWjhkzDt7AnctuwwbjktijhobGWavNZA0XHk+RKXR1QwqJUoWYairvjIZFTvMD9Zqk5xOq5lssBCaMoRQmCY1kZQEKVyAtRAREKtcOPwjU+g3qxUMKvRzlx36dFSOtisNuWQ3JlJspJQ0EAiaEkljEqIGE6SASVlU71I0TomSU2hiZtNDUakkguzMrVqUrNr0EklaLEaK3soT+wjkkkqcmLxRG/DgoHYRvTpJvJJewPHF+iB2GFN+6ikkqeWRLxRF+6zySGGHkkkj5ZG8UQxhJU1LCJSSU3mmOsUS9RwLl6rQt8Dg5wnSXPLJJ+ynFLo0KWHNG6VMWcEklKxhNYnaEkljEFYTluCrlmadJOjAgIXBJJYBG4KMpJJglW5zIbx16BSbKSSZ9IVdjhqSSSUY/9k="/>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3" name="Shape 133" descr="data:image/jpeg;base64,/9j/4AAQSkZJRgABAQAAAQABAAD/2wCEAAkGBhQSERQUExQUFRQUFBUVFRgYFxcWFRQUFBQVFBUVFBUXHCYeFxkkGRQUHy8gIycpLCwsFR4xNTAqNSYrLCkBCQoKDgwOFw8PGiwcHBwpLCkqKSwsKSwpKSwsLCwpKSwpLCwsLCkpKSkpKSwsKSksLCwsLCkpLCwsLCwpKSwpLP/AABEIALcBFAMBIgACEQEDEQH/xAAcAAABBQEBAQAAAAAAAAAAAAACAAEDBAUGBwj/xABAEAABAwIDBQUFBQYFBQAAAAABAAIRAwQFITESQVFhcQYTgZGhFCIyscFCUmLR8AcVI0NykjOTssLhU3OC0vH/xAAaAQADAQEBAQAAAAAAAAAAAAABAgMABAUG/8QAJBEAAgICAgICAwEBAAAAAAAAAAECEQMhEjETQQRRMmFxIkL/2gAMAwEAAhEDEQA/AOa2kRckWpBq+VPrRbSbaRBqIBCwgBqdHCcNhCzABqYlSEJoWsIAakAicEwatZhighSmmm2UbMCWQEKsW9AvdsiJ5oq+H1GfE09RmPMLAbRWlNKYpkTDEpiUWyiDETEQYihGmK1moFyaE8JFYw20mOachHQHvLGA2CiarRbxCDuwUvINABycFI0ShhAIWyEjSCSQKwB9lIJSnDljCBSDkk0LAClJDCSwBIgE4SRCMkBKNrERKWzAhqfZThMgEUIdlG1qu2OFvq/CIbxOnhxWA2ltmfspyuztsLaxoEAo3WLDq1p8AlciPmRw5Vm3wuq/4WE89B6rq2YfTYZa0A9PzVhznFpE6iOiMZx9geV+kc/hOD7JJcRPDhC3BTVNto5vNTMrEaqEsjb2I7lsa4wum/4mgpU8EogZ02lWBVBUm7JPDI11sR2Qtwu3/wCm0dQjOC0D/LZ5KJxO8JtidJCrH5H2gU/skd2doH+WFDU7K0D9kjoSrtKo4b56/mp2VeIPzXTGUZCcpL2YFXsYw/C9w6wVnXHY6oPhc13oV2QcmCbihlmmvZ51c4RVZ8VN0cYkeiq0hn0Xp5Va4wyk8e8xp5xB8wlcPorH5H2jgmuSMLor/srvpGfwn6FYFxbOYYeC08/pxUJQa7OmOSMugNU6AIhKQcFwTAIpTkomInBJS7KYsRswEpBLY5oXBEA8pIQEkQEpUjGJBsJy5K2YTncEgEhkiBQMMQkAnAUlG2LzDRJ16Dmh2boezph1RoOYLhK7yk8NaAAAFnYPgrabZLQ5xGZO7pwVw0yBC7sceEd+zzs+RTlr0R17tQe2IK9F3BVzTI3FcOXJKwxiqLntYKlbVB0WaiDlLy32h+H0XyEDlWFYqRlfipNxfWg7RJ7ODyTezuGhUjHBTtcsoG5FXvHaOaUQCtFyjquCqovvsUemFOFz7sUe1+zGWoO6BrmrlvjDXBdEBJRaHxa42QhwPFO9lp1boeI5rExnEZc4TkIAWh2csi1hfoXadE0L5DcUom+UyriqRzUjaoK6SRIFFcWzagh7QRzUkpiUTHM4n2WLZdSzH3d46HesFzSD9F6IHLMxbA21gSPdqcdx5O/NRnjvaOnHna1I43a5JwVI+3LHFrgQQcwkQud6O3sbZTByLZ5phPVAw+Sbu5TSOieFgDdyknISRtmEU4TFOsAJMhmUkAk9vbuqODGjM/qSuxtMPbRa1gzJzcd5j6Souz+FdyzacPfdr+Ebgrd06HNPI/RdmOCgrfZwZsnPS6LjCnLlS9qS9qVXlj0cnBlp9MFU61NEbtQ1K0rnyrHJaKR5IB1sTwT9z+GE7blP365uEfTKWxOoNjRB7MEffykKqRwVhtgdxzTEEb09atkqrq3NFQiuw2x7rFO7ja0OU7gefBZeL4+G0z945DqnxN200g8Fw2JVnvdrGzlHPeVbFiU33odVVmlRxV4BAcYORG7PXop7a/MwsOzt6rzAAgauOQHVb1vbtZzdx/Ibl0zgoj9kzhLgXZgHMDUxunctwdqngAClTgZBsmRCxw4kQI8f19Uz3QPecwxwBPqp7NxXs6vD8ap1svgfvafod6s3ADQXHIASuLNtMOALYEzpHMkp7rGZGy573gbgSGz11806bZN40dXQxemcttpJ4kA+RV6VwdG4pP8Askcfe08CpW4maUhj3AEaH0gnLTeE1S+hHGL6Z2rawJInNsSOE6SjDlxfZfFouHNfP8UAN/qaSQD1BK7KEehGqKeMYYKzJEbY0PH8J5LkHsIJBBBBjoV3YKxO0eH5d6OQd9D9PJQywvaOjBkr/LOeCScIC6N/n+a5jtDhCWjolKSIBiCknkJkQDlJ/DzTjVR7ysEKVq9mrHvKsn4afvHr9kfXwWSF0XZ6wlkkanf6ZdIVId3VksrqLOhq3DfvDzVa8dIyMxmFMy0O4Ixb8kZzm/RwriZu0UlrC26oTZLmePJ6H5RMraTErU/d6E4Yh4sv0HnEy08rR/dqb93LeLJ9G5xKLXJyVcdh/wCpQmy6+aHDIu0HlEpE8VC6lwKmuixhAc6CdJUDXgiQeKyv2GvZUvGGFx7qEuPU/NdViN1kQ3U5LNoWBGcLtwqlY3optuoGwciADkIkaZ81YLw1pJyjIcyqNxVaHudx+mkBZPaDEqg2Qx0DZmIGbiTyV4Q5ypGnLgrZtm4lpcXAAa8hxRMowQJJkSD1XOWdOo9sucXS4ANmGyZkwOABXVZbTR90CfCVTLFRpInjk5bYWN3uQYOhWbG5Bd1ZfPBNZXQdMAnOBnrxgbwlhjbWjSkl2I0yDtNMFXrar3rYOT2nSYBHEIalMgTHI8jwKrVTBDhqPl+vkqRm4vjISUU/9RFdMIzBAgz9oxwzJ9V3+A4n39BryZd8L/6m6nxyPiuJr5t5K52Kvyyuaf2agP8Ac3MH5jxCnIMlqzu+iT6Yc0tdmCIPQpFHTaglZI4G6omm9zDq0kdeB8oUZqTuWv2rt9mq1257fVuXy2VjBcco06PUhLlFMEsG7L9cEg6OCIhOAELGF3wSUVSqAYhJbiCyZ7+GqTGKQJSlsIzWZ/reu1u2d1suboAGuHENEB3UfLouOtz77J++3/UF1GOV4ldnx1ps5M+2kbFvWkBWg5cLhvabunbL52NxGZb4bwuvtLxtRoc0hwO8GQups4Z43EvByYvQbSje5JKQiQT66hfcKB71A6ouSeSiyiXPaE3frOdXQG5hIs4/jNF1dQXF8GgkmAAs6tegCSYC5XHO0G37oPu+pP5JozctIrjwOT/QWJYmatQndoOiVTGQxobMkDT9aLDa57zDQfAGVq2HZOq/NwDB+LM+Q+qLhFbkzpnJLS9A2l0575O/0W5XaO6dtOc0b9mJM7s9FJbdnWU4lxJHgp6lsXU3RxI9Br5reSMtIg3s4urTY0Zukqlc0ttzfdyAA4frctOph5ZVlwnd05qT2WJcASOMGPPRVUuH9C1yJbItDfdpta4b8zu4FDQ0c46lRW1U7ZB+6cuiRfFMc81krA3Rk4tW2WGNT+glgFs+OPLio69I1XBo4j0XRWFlsAB2hGURr+S6HPhGl2Q485WJ7SBwkacf/irVmfJXbp+ychwP/Kza1wdcjnmDqOgUbciv4gW1ZwZUYTk0tLRyMz5ZJsOrFtamQYIcCT4/koC51RwbIZ6eZVuwtW941odtEkCeup4QAqNJf0ndnqDYOmamYAoLciBGkZdFZbHBLBEmc/2vp/w2Hg8jzaT/ALVyxcuq7YPikznU/wBjly4hcuZVI9D4/wCAw5ZIKj4HNGWqrUdJU0rLMAhJG0plSxS+SltIS5MAoDjVHxnwg+Wa7rEbIPbPET55rgqwkLv+z913trSO8N2D1Z7vyAPiu34/4tHH8nTTOPxDCS0qhbXNag7apvLeI1aeo3r0SvagjNYeIYDvAVOfpiKd6ZFh3b1vw12lh+833m+I1HqtunjFJ4lj2uHIhcRdYI4mAxxPIEprfsVXcZyp8yc/JspZJVp0Bwh2dnVugdCoDXVLD+xmz/iVqj+Q9weJzJ9FrswWk37APUud/qJXFPE2HljRnuuBuz6Zn0UdRtU/DTP/AJENH5+i2u7A0QOcoNcR1Nekc3W7O1av+JVAHBon1MKSh2SoMMkF54uP0GS2yU3dEoeWVUhnkk/ZXpUWMENaGjkAERqKcWvFI0QElyYloqOY46BWaFrDA3TUnqeCJpTmqVaEMnpCOSIRhFOZLdo88/TRS1LRpygIRXQVLldEcLl+TEczExfA2Nl7YBg+ohcnc15b6Doumx+9yidSGjqVzNwwZjduXbjhxRuTaor4QJqTwy8SugZViZAken1XO4banvHOHwwPPetpoTzcTQTDu6UnKWu4HQmJyPmsms4zBC1xZPcJAy6gKteWZGupmTM9FG1eiu2jLIB90jWCDJkLRwe12qjQ3dqqvdnIak5eK7Xs1gXdgF3xb+qrdEGdDY0yGgK3JUdNnNG7rKy0hDk+2lcbVJnAOefGGj5OWKB4ocUxDv7mo4ZtB2G/0synxMnxTlwAlcWbcj0cKqBFcv3aHeq6Ts5nVJKlRURTJ5SRFLkJwJ6Ig1ICeikUIqoyWv2HxYU6zqDjlVzZ/wBxozHi3/SOKzX6ZLIvQ5pDmkhzSHAjUEGQQuj48qkc+eNxO77Ul4q0pJ7vabluJnOeO5aDbsnUqKwvWYhaBxgPGTh9yq3/AGnXoeShpn0yPguuUNnFKdxS+i62qpWPVNrlJXq7NNxGoaT6KXERbLH7xptcGmo0O4SJUr6wXmftew7aymZzEyfFdBhvaguc1paM8pBU8qlWjul8RxVrZ0xclsqnUvWoDerkeJs57ouFRvrQq3tKFtWVSGCPbFcmXHVMlGaqhdUTBy6uEfRO2TF6Bz1HKUo0kYW2oK5UjisXH8S2G7LfjI/tHFb9GMvELvarNGRDD4E75+XiVWuqME6eGkcpVOlULdQTp8vVXKN53kNLYjfO47tFZqkUjVk1nR2Wjnn5qywTPACU8Ac0XeRyPyHNc22zp0kCXOIAB0M/ryVWo6XmdR48tVZq1APhg/reCqRBnISdw4ncE8YtdiOSfR03ZnA2kmqYJmGj7uQk9c11bKQG5U8Csyyi0H4ol3U6rSkp0jnkwRHBc721xv2egWtMVKssZGoH23+AMdSOC3L++bSY6pUOy1gknly4k6eK8kv8Tdd3BqOyByYNzWDQfU8yU9e2CKtlzDqUN0U1d85DckwFrY3oFwN27PTiqVDBKE6ULBYwakkAksAvtbKKeCU/rcia1QKDBnBUr+ll1V9xhROZOqaLp2CStGJg2N1LOqXNza7J7dzm/RwkwefMrtmXzaoFWkZafQ7wRuK4jE7VVsKxd9s+W5tPxNOjh9DzXr4pKcdnl5YU9HpFG7G/LqrYqiOIWdhDqd0zbpu/qb9pp4OH6laQwRvPzSZYcehI0zh+0WHbDyW/ATly5KDCXe/0XeXXZ5jmEOJAjUnTnmuMOGuoVhtaGQDuI4hLB8lTPRjl5QcfZsNqKdrlVYrFJT4o4WyZrlKxyhCnYioiWG1GAhBQufHijpACJTFyifUHFZtziU+7TzPHd4cVLlvQ6iWMQxEMEDNx0HDmVlW2FuqOl2ZOpWph+BOcdp+/zK6G2sA0ZBMtBMSj2cYRmFjYrgxoGdklh3jUciu/bSASqUg4QRITcr0zJ1tHmRxNrdPVKkH1JLWud0aT6wvQm4FRmdhs9FdZTAEQAEypdBc2zz2hgdw8ZU4/qMei28B7NvY8OrBstmIMyTvjpkup2OCIFNYlgtYE1Z4Y0uLgGgSSTAAGplDdXLKTXPe4Ma0SSdAF5X2u7ZOuz3dOW0AdN9Qje7gOA8+TxjYAe2Hao3dTYYSKDD7o++fvu+g3eKgwu0gSqmH2MkLdFKPdHj1UM2T/AJR1Yoe2NqUJCkiELlyHWCQhJRSmhEA0JJEJLANINTl0IS9MwKBQdoSe5O7JAWrGKVxTlYV7QgroqrVRurWV2Yp8TnyR5GRYYjUoVA+k4tcOG8cHDQjkV6d2Y7dUrmGVAKdbcPsvP4CdD+E+q8zr2ZCqPYQvQjJSOGUGj2u/eQZ4aD6rDvq23k4SuJw3tlcUYBd3jBlsvzy5O1C6C27W29WA6aTvxZtnk4fWFngjLadCqbiWQ7ZGf/KnovG4qN9sHCWkEbiMwfEIW4U92gSSwyXY/KMi61F7QOIUdv2XcfidA5K2zsqwnMuPJQeg8YlN+ING8JNbVqfAwkcT7o9dV0VrhVNg91gHhn5q2GBTas1pdHKM7OVn/wCI4AcG5+a17LAW09BnxOq10gVlEzkQsoIwxOwpEpqAMAnTOCcCUaAIhIFOGQqOK47QtxNWo1nAauPRozKdRsFl4MWT2g7U0bQfxHS8j3abc3n/ANRzK4vHv2mvfLLYFg/6jo2yPwjRvXM9Fxji57i5xLnEySSSSeZOqsoV2Ds08f7TVrx8vMMB92mPhbzP3ncz6KCys5UljhpJ0XSWeHhoz1UMudLSOrFivbIaFr3bZ3pwFNVOeWiiPouG72dnQxKEhHCB6IGRpOTlMSiAEu6JlUdRLySCQJgcwN/zTqnBe2JyNOnVjmrAqA8lSBRKLjZVMutzRKBlY8FYYQVNoYjLFFUYrQagLUUwGdUt5WfcWErdbSTPo5aKsMjTElBM4+takKAtXU3VkFj3FpC78ea+zjnirop219UpmWPc3ofmNCujwv8AaJWpwHtZUH9rvMZei5t9FRmmulTOZxPUcP8A2l2ro7wPpHmNpvm3P0W9a9pbSp8NelnuLg0+ToXhpakQg4pmo+g2VGOza5p6EH5IzTXz0x5GhI6ZKcYnVH82p/e780vjibZ76W5JmtXgzcbrjStV/wAx35qQ9oLk/wA+t/mO/NDxINs90LUFSsxolzmtHMgfNeEVcXruEGtVI5vd+aqvcTqSeplHxox7bd9r7Sl8Ven0ads+TZXP4j+1Oi0fwWPqO4u9xv5nyXmQpqWjbElHjFGps38S/aBd1pAeKbTupiD/AHGSuedLjJJJOpJknqStChhhJ0WraYIoyzxgWjhkzDt7AnctuwwbjktijhobGWavNZA0XHk+RKXR1QwqJUoWYairvjIZFTvMD9Zqk5xOq5lssBCaMoRQmCY1kZQEKVyAtRAREKtcOPwjU+g3qxUMKvRzlx36dFSOtisNuWQ3JlJspJQ0EAiaEkljEqIGE6SASVlU71I0TomSU2hiZtNDUakkguzMrVqUrNr0EklaLEaK3soT+wjkkkqcmLxRG/DgoHYRvTpJvJJewPHF+iB2GFN+6ikkqeWRLxRF+6zySGGHkkkj5ZG8UQxhJU1LCJSSU3mmOsUS9RwLl6rQt8Dg5wnSXPLJJ+ynFLo0KWHNG6VMWcEklKxhNYnaEkljEFYTluCrlmadJOjAgIXBJJYBG4KMpJJglW5zIbx16BSbKSSZ9IVdjhqSSSUY/9k="/>
          <p:cNvSpPr txBox="1"/>
          <p:nvPr/>
        </p:nvSpPr>
        <p:spPr>
          <a:xfrm>
            <a:off x="30797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4" name="Shape 134" descr="data:image/jpeg;base64,/9j/4AAQSkZJRgABAQAAAQABAAD/2wCEAAkGBhQSERQUExQUFRQUFBUVFRgYFxcWFRQUFBQVFBUVFBUXHCYeFxkkGRQUHy8gIycpLCwsFR4xNTAqNSYrLCkBCQoKDgwOFw8PGiwcHBwpLCkqKSwsKSwpKSwsLCwpKSwpLCwsLCkpKSkpKSwsKSksLCwsLCkpLCwsLCwpKSwpLP/AABEIALcBFAMBIgACEQEDEQH/xAAcAAABBQEBAQAAAAAAAAAAAAACAAEDBAUGBwj/xABAEAABAwIDBQUFBQYFBQAAAAABAAIRAwQFITESQVFhcQYTgZGhFCIyscFCUmLR8AcVI0NykjOTssLhU3OC0vH/xAAaAQADAQEBAQAAAAAAAAAAAAABAgMABAUG/8QAJBEAAgICAgICAwEBAAAAAAAAAAECEQMhEjETQQRRMmFxIkL/2gAMAwEAAhEDEQA/AOa2kRckWpBq+VPrRbSbaRBqIBCwgBqdHCcNhCzABqYlSEJoWsIAakAicEwatZhighSmmm2UbMCWQEKsW9AvdsiJ5oq+H1GfE09RmPMLAbRWlNKYpkTDEpiUWyiDETEQYihGmK1moFyaE8JFYw20mOachHQHvLGA2CiarRbxCDuwUvINABycFI0ShhAIWyEjSCSQKwB9lIJSnDljCBSDkk0LAClJDCSwBIgE4SRCMkBKNrERKWzAhqfZThMgEUIdlG1qu2OFvq/CIbxOnhxWA2ltmfspyuztsLaxoEAo3WLDq1p8AlciPmRw5Vm3wuq/4WE89B6rq2YfTYZa0A9PzVhznFpE6iOiMZx9geV+kc/hOD7JJcRPDhC3BTVNto5vNTMrEaqEsjb2I7lsa4wum/4mgpU8EogZ02lWBVBUm7JPDI11sR2Qtwu3/wCm0dQjOC0D/LZ5KJxO8JtidJCrH5H2gU/skd2doH+WFDU7K0D9kjoSrtKo4b56/mp2VeIPzXTGUZCcpL2YFXsYw/C9w6wVnXHY6oPhc13oV2QcmCbihlmmvZ51c4RVZ8VN0cYkeiq0hn0Xp5Va4wyk8e8xp5xB8wlcPorH5H2jgmuSMLor/srvpGfwn6FYFxbOYYeC08/pxUJQa7OmOSMugNU6AIhKQcFwTAIpTkomInBJS7KYsRswEpBLY5oXBEA8pIQEkQEpUjGJBsJy5K2YTncEgEhkiBQMMQkAnAUlG2LzDRJ16Dmh2boezph1RoOYLhK7yk8NaAAAFnYPgrabZLQ5xGZO7pwVw0yBC7sceEd+zzs+RTlr0R17tQe2IK9F3BVzTI3FcOXJKwxiqLntYKlbVB0WaiDlLy32h+H0XyEDlWFYqRlfipNxfWg7RJ7ODyTezuGhUjHBTtcsoG5FXvHaOaUQCtFyjquCqovvsUemFOFz7sUe1+zGWoO6BrmrlvjDXBdEBJRaHxa42QhwPFO9lp1boeI5rExnEZc4TkIAWh2csi1hfoXadE0L5DcUom+UyriqRzUjaoK6SRIFFcWzagh7QRzUkpiUTHM4n2WLZdSzH3d46HesFzSD9F6IHLMxbA21gSPdqcdx5O/NRnjvaOnHna1I43a5JwVI+3LHFrgQQcwkQud6O3sbZTByLZ5phPVAw+Sbu5TSOieFgDdyknISRtmEU4TFOsAJMhmUkAk9vbuqODGjM/qSuxtMPbRa1gzJzcd5j6Souz+FdyzacPfdr+Ebgrd06HNPI/RdmOCgrfZwZsnPS6LjCnLlS9qS9qVXlj0cnBlp9MFU61NEbtQ1K0rnyrHJaKR5IB1sTwT9z+GE7blP365uEfTKWxOoNjRB7MEffykKqRwVhtgdxzTEEb09atkqrq3NFQiuw2x7rFO7ja0OU7gefBZeL4+G0z945DqnxN200g8Fw2JVnvdrGzlHPeVbFiU33odVVmlRxV4BAcYORG7PXop7a/MwsOzt6rzAAgauOQHVb1vbtZzdx/Ibl0zgoj9kzhLgXZgHMDUxunctwdqngAClTgZBsmRCxw4kQI8f19Uz3QPecwxwBPqp7NxXs6vD8ap1svgfvafod6s3ADQXHIASuLNtMOALYEzpHMkp7rGZGy573gbgSGz11806bZN40dXQxemcttpJ4kA+RV6VwdG4pP8Askcfe08CpW4maUhj3AEaH0gnLTeE1S+hHGL6Z2rawJInNsSOE6SjDlxfZfFouHNfP8UAN/qaSQD1BK7KEehGqKeMYYKzJEbY0PH8J5LkHsIJBBBBjoV3YKxO0eH5d6OQd9D9PJQywvaOjBkr/LOeCScIC6N/n+a5jtDhCWjolKSIBiCknkJkQDlJ/DzTjVR7ysEKVq9mrHvKsn4afvHr9kfXwWSF0XZ6wlkkanf6ZdIVId3VksrqLOhq3DfvDzVa8dIyMxmFMy0O4Ixb8kZzm/RwriZu0UlrC26oTZLmePJ6H5RMraTErU/d6E4Yh4sv0HnEy08rR/dqb93LeLJ9G5xKLXJyVcdh/wCpQmy6+aHDIu0HlEpE8VC6lwKmuixhAc6CdJUDXgiQeKyv2GvZUvGGFx7qEuPU/NdViN1kQ3U5LNoWBGcLtwqlY3optuoGwciADkIkaZ81YLw1pJyjIcyqNxVaHudx+mkBZPaDEqg2Qx0DZmIGbiTyV4Q5ypGnLgrZtm4lpcXAAa8hxRMowQJJkSD1XOWdOo9sucXS4ANmGyZkwOABXVZbTR90CfCVTLFRpInjk5bYWN3uQYOhWbG5Bd1ZfPBNZXQdMAnOBnrxgbwlhjbWjSkl2I0yDtNMFXrar3rYOT2nSYBHEIalMgTHI8jwKrVTBDhqPl+vkqRm4vjISUU/9RFdMIzBAgz9oxwzJ9V3+A4n39BryZd8L/6m6nxyPiuJr5t5K52Kvyyuaf2agP8Ac3MH5jxCnIMlqzu+iT6Yc0tdmCIPQpFHTaglZI4G6omm9zDq0kdeB8oUZqTuWv2rt9mq1257fVuXy2VjBcco06PUhLlFMEsG7L9cEg6OCIhOAELGF3wSUVSqAYhJbiCyZ7+GqTGKQJSlsIzWZ/reu1u2d1suboAGuHENEB3UfLouOtz77J++3/UF1GOV4ldnx1ps5M+2kbFvWkBWg5cLhvabunbL52NxGZb4bwuvtLxtRoc0hwO8GQups4Z43EvByYvQbSje5JKQiQT66hfcKB71A6ouSeSiyiXPaE3frOdXQG5hIs4/jNF1dQXF8GgkmAAs6tegCSYC5XHO0G37oPu+pP5JozctIrjwOT/QWJYmatQndoOiVTGQxobMkDT9aLDa57zDQfAGVq2HZOq/NwDB+LM+Q+qLhFbkzpnJLS9A2l0575O/0W5XaO6dtOc0b9mJM7s9FJbdnWU4lxJHgp6lsXU3RxI9Br5reSMtIg3s4urTY0Zukqlc0ttzfdyAA4frctOph5ZVlwnd05qT2WJcASOMGPPRVUuH9C1yJbItDfdpta4b8zu4FDQ0c46lRW1U7ZB+6cuiRfFMc81krA3Rk4tW2WGNT+glgFs+OPLio69I1XBo4j0XRWFlsAB2hGURr+S6HPhGl2Q485WJ7SBwkacf/irVmfJXbp+ychwP/Kza1wdcjnmDqOgUbciv4gW1ZwZUYTk0tLRyMz5ZJsOrFtamQYIcCT4/koC51RwbIZ6eZVuwtW941odtEkCeup4QAqNJf0ndnqDYOmamYAoLciBGkZdFZbHBLBEmc/2vp/w2Hg8jzaT/ALVyxcuq7YPikznU/wBjly4hcuZVI9D4/wCAw5ZIKj4HNGWqrUdJU0rLMAhJG0plSxS+SltIS5MAoDjVHxnwg+Wa7rEbIPbPET55rgqwkLv+z913trSO8N2D1Z7vyAPiu34/4tHH8nTTOPxDCS0qhbXNag7apvLeI1aeo3r0SvagjNYeIYDvAVOfpiKd6ZFh3b1vw12lh+833m+I1HqtunjFJ4lj2uHIhcRdYI4mAxxPIEprfsVXcZyp8yc/JspZJVp0Bwh2dnVugdCoDXVLD+xmz/iVqj+Q9weJzJ9FrswWk37APUud/qJXFPE2HljRnuuBuz6Zn0UdRtU/DTP/AJENH5+i2u7A0QOcoNcR1Nekc3W7O1av+JVAHBon1MKSh2SoMMkF54uP0GS2yU3dEoeWVUhnkk/ZXpUWMENaGjkAERqKcWvFI0QElyYloqOY46BWaFrDA3TUnqeCJpTmqVaEMnpCOSIRhFOZLdo88/TRS1LRpygIRXQVLldEcLl+TEczExfA2Nl7YBg+ohcnc15b6Doumx+9yidSGjqVzNwwZjduXbjhxRuTaor4QJqTwy8SugZViZAken1XO4banvHOHwwPPetpoTzcTQTDu6UnKWu4HQmJyPmsms4zBC1xZPcJAy6gKteWZGupmTM9FG1eiu2jLIB90jWCDJkLRwe12qjQ3dqqvdnIak5eK7Xs1gXdgF3xb+qrdEGdDY0yGgK3JUdNnNG7rKy0hDk+2lcbVJnAOefGGj5OWKB4ocUxDv7mo4ZtB2G/0synxMnxTlwAlcWbcj0cKqBFcv3aHeq6Ts5nVJKlRURTJ5SRFLkJwJ6Ig1ICeikUIqoyWv2HxYU6zqDjlVzZ/wBxozHi3/SOKzX6ZLIvQ5pDmkhzSHAjUEGQQuj48qkc+eNxO77Ul4q0pJ7vabluJnOeO5aDbsnUqKwvWYhaBxgPGTh9yq3/AGnXoeShpn0yPguuUNnFKdxS+i62qpWPVNrlJXq7NNxGoaT6KXERbLH7xptcGmo0O4SJUr6wXmftew7aymZzEyfFdBhvaguc1paM8pBU8qlWjul8RxVrZ0xclsqnUvWoDerkeJs57ouFRvrQq3tKFtWVSGCPbFcmXHVMlGaqhdUTBy6uEfRO2TF6Bz1HKUo0kYW2oK5UjisXH8S2G7LfjI/tHFb9GMvELvarNGRDD4E75+XiVWuqME6eGkcpVOlULdQTp8vVXKN53kNLYjfO47tFZqkUjVk1nR2Wjnn5qywTPACU8Ac0XeRyPyHNc22zp0kCXOIAB0M/ryVWo6XmdR48tVZq1APhg/reCqRBnISdw4ncE8YtdiOSfR03ZnA2kmqYJmGj7uQk9c11bKQG5U8Csyyi0H4ol3U6rSkp0jnkwRHBc721xv2egWtMVKssZGoH23+AMdSOC3L++bSY6pUOy1gknly4k6eK8kv8Tdd3BqOyByYNzWDQfU8yU9e2CKtlzDqUN0U1d85DckwFrY3oFwN27PTiqVDBKE6ULBYwakkAksAvtbKKeCU/rcia1QKDBnBUr+ll1V9xhROZOqaLp2CStGJg2N1LOqXNza7J7dzm/RwkwefMrtmXzaoFWkZafQ7wRuK4jE7VVsKxd9s+W5tPxNOjh9DzXr4pKcdnl5YU9HpFG7G/LqrYqiOIWdhDqd0zbpu/qb9pp4OH6laQwRvPzSZYcehI0zh+0WHbDyW/ATly5KDCXe/0XeXXZ5jmEOJAjUnTnmuMOGuoVhtaGQDuI4hLB8lTPRjl5QcfZsNqKdrlVYrFJT4o4WyZrlKxyhCnYioiWG1GAhBQufHijpACJTFyifUHFZtziU+7TzPHd4cVLlvQ6iWMQxEMEDNx0HDmVlW2FuqOl2ZOpWph+BOcdp+/zK6G2sA0ZBMtBMSj2cYRmFjYrgxoGdklh3jUciu/bSASqUg4QRITcr0zJ1tHmRxNrdPVKkH1JLWud0aT6wvQm4FRmdhs9FdZTAEQAEypdBc2zz2hgdw8ZU4/qMei28B7NvY8OrBstmIMyTvjpkup2OCIFNYlgtYE1Z4Y0uLgGgSSTAAGplDdXLKTXPe4Ma0SSdAF5X2u7ZOuz3dOW0AdN9Qje7gOA8+TxjYAe2Hao3dTYYSKDD7o++fvu+g3eKgwu0gSqmH2MkLdFKPdHj1UM2T/AJR1Yoe2NqUJCkiELlyHWCQhJRSmhEA0JJEJLANINTl0IS9MwKBQdoSe5O7JAWrGKVxTlYV7QgroqrVRurWV2Yp8TnyR5GRYYjUoVA+k4tcOG8cHDQjkV6d2Y7dUrmGVAKdbcPsvP4CdD+E+q8zr2ZCqPYQvQjJSOGUGj2u/eQZ4aD6rDvq23k4SuJw3tlcUYBd3jBlsvzy5O1C6C27W29WA6aTvxZtnk4fWFngjLadCqbiWQ7ZGf/KnovG4qN9sHCWkEbiMwfEIW4U92gSSwyXY/KMi61F7QOIUdv2XcfidA5K2zsqwnMuPJQeg8YlN+ING8JNbVqfAwkcT7o9dV0VrhVNg91gHhn5q2GBTas1pdHKM7OVn/wCI4AcG5+a17LAW09BnxOq10gVlEzkQsoIwxOwpEpqAMAnTOCcCUaAIhIFOGQqOK47QtxNWo1nAauPRozKdRsFl4MWT2g7U0bQfxHS8j3abc3n/ANRzK4vHv2mvfLLYFg/6jo2yPwjRvXM9Fxji57i5xLnEySSSSeZOqsoV2Ds08f7TVrx8vMMB92mPhbzP3ncz6KCys5UljhpJ0XSWeHhoz1UMudLSOrFivbIaFr3bZ3pwFNVOeWiiPouG72dnQxKEhHCB6IGRpOTlMSiAEu6JlUdRLySCQJgcwN/zTqnBe2JyNOnVjmrAqA8lSBRKLjZVMutzRKBlY8FYYQVNoYjLFFUYrQagLUUwGdUt5WfcWErdbSTPo5aKsMjTElBM4+takKAtXU3VkFj3FpC78ea+zjnirop219UpmWPc3ofmNCujwv8AaJWpwHtZUH9rvMZei5t9FRmmulTOZxPUcP8A2l2ro7wPpHmNpvm3P0W9a9pbSp8NelnuLg0+ToXhpakQg4pmo+g2VGOza5p6EH5IzTXz0x5GhI6ZKcYnVH82p/e780vjibZ76W5JmtXgzcbrjStV/wAx35qQ9oLk/wA+t/mO/NDxINs90LUFSsxolzmtHMgfNeEVcXruEGtVI5vd+aqvcTqSeplHxox7bd9r7Sl8Ven0ads+TZXP4j+1Oi0fwWPqO4u9xv5nyXmQpqWjbElHjFGps38S/aBd1pAeKbTupiD/AHGSuedLjJJJOpJknqStChhhJ0WraYIoyzxgWjhkzDt7AnctuwwbjktijhobGWavNZA0XHk+RKXR1QwqJUoWYairvjIZFTvMD9Zqk5xOq5lssBCaMoRQmCY1kZQEKVyAtRAREKtcOPwjU+g3qxUMKvRzlx36dFSOtisNuWQ3JlJspJQ0EAiaEkljEqIGE6SASVlU71I0TomSU2hiZtNDUakkguzMrVqUrNr0EklaLEaK3soT+wjkkkqcmLxRG/DgoHYRvTpJvJJewPHF+iB2GFN+6ikkqeWRLxRF+6zySGGHkkkj5ZG8UQxhJU1LCJSSU3mmOsUS9RwLl6rQt8Dg5wnSXPLJJ+ynFLo0KWHNG6VMWcEklKxhNYnaEkljEFYTluCrlmadJOjAgIXBJJYBG4KMpJJglW5zIbx16BSbKSSZ9IVdjhqSSSUY/9k="/>
          <p:cNvSpPr txBox="1"/>
          <p:nvPr/>
        </p:nvSpPr>
        <p:spPr>
          <a:xfrm>
            <a:off x="460375" y="160336"/>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35" name="Shape 135" descr="http://img.food.com/img/recipes/21/83/90/large/picZLz4xF.jpg"/>
          <p:cNvPicPr preferRelativeResize="0"/>
          <p:nvPr/>
        </p:nvPicPr>
        <p:blipFill rotWithShape="1">
          <a:blip r:embed="rId7">
            <a:alphaModFix/>
          </a:blip>
          <a:srcRect/>
          <a:stretch/>
        </p:blipFill>
        <p:spPr>
          <a:xfrm>
            <a:off x="3695700" y="5149850"/>
            <a:ext cx="1847849" cy="1446211"/>
          </a:xfrm>
          <a:prstGeom prst="rect">
            <a:avLst/>
          </a:prstGeom>
          <a:noFill/>
          <a:ln>
            <a:noFill/>
          </a:ln>
        </p:spPr>
      </p:pic>
      <p:pic>
        <p:nvPicPr>
          <p:cNvPr id="136" name="Shape 136" descr="http://realhealthyrecipes.com/wp-content/uploads/2011/12/Fun-Fruit-Skewers-1.jpg"/>
          <p:cNvPicPr preferRelativeResize="0"/>
          <p:nvPr/>
        </p:nvPicPr>
        <p:blipFill rotWithShape="1">
          <a:blip r:embed="rId8">
            <a:alphaModFix/>
          </a:blip>
          <a:srcRect/>
          <a:stretch/>
        </p:blipFill>
        <p:spPr>
          <a:xfrm>
            <a:off x="6983411" y="3659187"/>
            <a:ext cx="2038349" cy="1528762"/>
          </a:xfrm>
          <a:prstGeom prst="rect">
            <a:avLst/>
          </a:prstGeom>
          <a:noFill/>
          <a:ln>
            <a:noFill/>
          </a:ln>
        </p:spPr>
      </p:pic>
      <p:pic>
        <p:nvPicPr>
          <p:cNvPr id="137" name="Shape 137" descr="http://lh4.ggpht.com/-IKGyUaHyP3A/TiHYjTmpVSI/AAAAAAAAHMc/LaMJX160bhc/Strawberry%252520Fields%252520Salad%252520006EDIT_thumb%25255B1%25255D.jpg?imgmax=800"/>
          <p:cNvPicPr preferRelativeResize="0"/>
          <p:nvPr/>
        </p:nvPicPr>
        <p:blipFill rotWithShape="1">
          <a:blip r:embed="rId9">
            <a:alphaModFix/>
          </a:blip>
          <a:srcRect/>
          <a:stretch/>
        </p:blipFill>
        <p:spPr>
          <a:xfrm>
            <a:off x="3581400" y="2514600"/>
            <a:ext cx="2076449" cy="1562099"/>
          </a:xfrm>
          <a:prstGeom prst="rect">
            <a:avLst/>
          </a:prstGeom>
          <a:noFill/>
          <a:ln>
            <a:noFill/>
          </a:ln>
        </p:spPr>
      </p:pic>
      <p:pic>
        <p:nvPicPr>
          <p:cNvPr id="138" name="Shape 138" descr="http://www.stockpilingmoms.com/wp-content/uploads/2013/07/Patriotic-French-Toast4.jpg"/>
          <p:cNvPicPr preferRelativeResize="0"/>
          <p:nvPr/>
        </p:nvPicPr>
        <p:blipFill rotWithShape="1">
          <a:blip r:embed="rId10">
            <a:alphaModFix/>
          </a:blip>
          <a:srcRect/>
          <a:stretch/>
        </p:blipFill>
        <p:spPr>
          <a:xfrm>
            <a:off x="6315075" y="5283200"/>
            <a:ext cx="1317624" cy="1090612"/>
          </a:xfrm>
          <a:prstGeom prst="rect">
            <a:avLst/>
          </a:prstGeom>
          <a:noFill/>
          <a:ln>
            <a:noFill/>
          </a:ln>
        </p:spPr>
      </p:pic>
      <p:pic>
        <p:nvPicPr>
          <p:cNvPr id="139" name="Shape 139" descr="http://www.goodhousekeeping.com/cm/goodhousekeeping/images/Ar/granola-yogurt-parfait-ghk0208-lgn.jpg"/>
          <p:cNvPicPr preferRelativeResize="0"/>
          <p:nvPr/>
        </p:nvPicPr>
        <p:blipFill rotWithShape="1">
          <a:blip r:embed="rId11">
            <a:alphaModFix/>
          </a:blip>
          <a:srcRect/>
          <a:stretch/>
        </p:blipFill>
        <p:spPr>
          <a:xfrm>
            <a:off x="5334000" y="3902075"/>
            <a:ext cx="1392236" cy="1392236"/>
          </a:xfrm>
          <a:prstGeom prst="rect">
            <a:avLst/>
          </a:prstGeom>
          <a:noFill/>
          <a:ln>
            <a:noFill/>
          </a:ln>
        </p:spPr>
      </p:pic>
      <p:pic>
        <p:nvPicPr>
          <p:cNvPr id="140" name="Shape 140" descr="http://fueledbyvegetables.files.wordpress.com/2013/09/cucumber-lemon-water.jpg"/>
          <p:cNvPicPr preferRelativeResize="0"/>
          <p:nvPr/>
        </p:nvPicPr>
        <p:blipFill rotWithShape="1">
          <a:blip r:embed="rId12">
            <a:alphaModFix/>
          </a:blip>
          <a:srcRect/>
          <a:stretch/>
        </p:blipFill>
        <p:spPr>
          <a:xfrm>
            <a:off x="5994400" y="881062"/>
            <a:ext cx="1439862" cy="143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sng" strike="noStrike" cap="none">
                <a:solidFill>
                  <a:schemeClr val="dk1"/>
                </a:solidFill>
                <a:latin typeface="Calibri"/>
                <a:ea typeface="Calibri"/>
                <a:cs typeface="Calibri"/>
                <a:sym typeface="Calibri"/>
              </a:rPr>
              <a:t>GRAINS</a:t>
            </a:r>
          </a:p>
        </p:txBody>
      </p:sp>
      <p:sp>
        <p:nvSpPr>
          <p:cNvPr id="146" name="Shape 146"/>
          <p:cNvSpPr txBox="1">
            <a:spLocks noGrp="1"/>
          </p:cNvSpPr>
          <p:nvPr>
            <p:ph type="body" idx="1"/>
          </p:nvPr>
        </p:nvSpPr>
        <p:spPr>
          <a:xfrm>
            <a:off x="457200" y="1600200"/>
            <a:ext cx="3886200"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a:solidFill>
                  <a:schemeClr val="dk1"/>
                </a:solidFill>
                <a:latin typeface="Calibri"/>
                <a:ea typeface="Calibri"/>
                <a:cs typeface="Calibri"/>
                <a:sym typeface="Calibri"/>
              </a:rPr>
              <a:t>       </a:t>
            </a:r>
            <a:r>
              <a:rPr lang="en-US" sz="3200" b="1" i="0" u="sng">
                <a:solidFill>
                  <a:schemeClr val="dk1"/>
                </a:solidFill>
                <a:latin typeface="Calibri"/>
                <a:ea typeface="Calibri"/>
                <a:cs typeface="Calibri"/>
                <a:sym typeface="Calibri"/>
              </a:rPr>
              <a:t>Whole Grains</a:t>
            </a:r>
          </a:p>
        </p:txBody>
      </p:sp>
      <p:sp>
        <p:nvSpPr>
          <p:cNvPr id="147" name="Shape 147"/>
          <p:cNvSpPr txBox="1"/>
          <p:nvPr/>
        </p:nvSpPr>
        <p:spPr>
          <a:xfrm>
            <a:off x="914400" y="2447925"/>
            <a:ext cx="1676399"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Brown Rice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Buckwheat</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Oatmeal</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Popcorn</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Quinoa</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Grain Barley</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Rye</a:t>
            </a:r>
          </a:p>
        </p:txBody>
      </p:sp>
      <p:sp>
        <p:nvSpPr>
          <p:cNvPr id="148" name="Shape 148"/>
          <p:cNvSpPr txBox="1"/>
          <p:nvPr/>
        </p:nvSpPr>
        <p:spPr>
          <a:xfrm>
            <a:off x="2359025" y="2447925"/>
            <a:ext cx="2517774" cy="2586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Wheat Bread</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Wheat Crackers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Wheat Pasta</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Wheat Tortillas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-Wild Rice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Wheat Sandwich</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Rolls &amp; Buns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-Whole Wheat Cereal</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9" name="Shape 149"/>
          <p:cNvSpPr txBox="1"/>
          <p:nvPr/>
        </p:nvSpPr>
        <p:spPr>
          <a:xfrm>
            <a:off x="5635625" y="1535112"/>
            <a:ext cx="1603375" cy="32321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3000" b="1" i="0" u="sng">
                <a:solidFill>
                  <a:srgbClr val="FF0000"/>
                </a:solidFill>
                <a:latin typeface="Calibri"/>
                <a:ea typeface="Calibri"/>
                <a:cs typeface="Calibri"/>
                <a:sym typeface="Calibri"/>
              </a:rPr>
              <a:t>Refined</a:t>
            </a:r>
          </a:p>
          <a:p>
            <a:pPr marL="0" marR="0" lvl="0" indent="0" algn="l" rtl="0">
              <a:lnSpc>
                <a:spcPct val="100000"/>
              </a:lnSpc>
              <a:spcBef>
                <a:spcPts val="0"/>
              </a:spcBef>
              <a:spcAft>
                <a:spcPts val="0"/>
              </a:spcAft>
              <a:buClr>
                <a:schemeClr val="dk1"/>
              </a:buClr>
              <a:buFont typeface="Calibri"/>
              <a:buNone/>
            </a:pPr>
            <a:endParaRPr sz="3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Cornbread</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Corn Tortillas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Couscous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Crackers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Flour Tortillas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Grits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Noodles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Spaghetti</a:t>
            </a:r>
          </a:p>
        </p:txBody>
      </p:sp>
      <p:sp>
        <p:nvSpPr>
          <p:cNvPr id="150" name="Shape 150"/>
          <p:cNvSpPr txBox="1"/>
          <p:nvPr/>
        </p:nvSpPr>
        <p:spPr>
          <a:xfrm>
            <a:off x="7086600" y="1535112"/>
            <a:ext cx="1603375" cy="32321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3000" b="1" i="0" u="sng">
                <a:solidFill>
                  <a:srgbClr val="FF0000"/>
                </a:solidFill>
                <a:latin typeface="Calibri"/>
                <a:ea typeface="Calibri"/>
                <a:cs typeface="Calibri"/>
                <a:sym typeface="Calibri"/>
              </a:rPr>
              <a:t>Grains</a:t>
            </a:r>
          </a:p>
          <a:p>
            <a:pPr marL="0" marR="0" lvl="0" indent="0" algn="l" rtl="0">
              <a:lnSpc>
                <a:spcPct val="100000"/>
              </a:lnSpc>
              <a:spcBef>
                <a:spcPts val="0"/>
              </a:spcBef>
              <a:spcAft>
                <a:spcPts val="0"/>
              </a:spcAft>
              <a:buClr>
                <a:schemeClr val="dk1"/>
              </a:buClr>
              <a:buFont typeface="Calibri"/>
              <a:buNone/>
            </a:pPr>
            <a:endParaRPr sz="3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-Pitas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-Pretzels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-White Bread</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-White Rice</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-White </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Sandwich </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buns &amp;rolls</a:t>
            </a:r>
          </a:p>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-Macaroni</a:t>
            </a:r>
          </a:p>
        </p:txBody>
      </p:sp>
      <p:pic>
        <p:nvPicPr>
          <p:cNvPr id="151" name="Shape 151" descr="http://thescienceofeating.com/wp-content/uploads/2011/12/Book-Carbohydrates-Whole-Grains.jpg"/>
          <p:cNvPicPr preferRelativeResize="0"/>
          <p:nvPr/>
        </p:nvPicPr>
        <p:blipFill rotWithShape="1">
          <a:blip r:embed="rId4">
            <a:alphaModFix/>
          </a:blip>
          <a:srcRect/>
          <a:stretch/>
        </p:blipFill>
        <p:spPr>
          <a:xfrm>
            <a:off x="231775" y="4756150"/>
            <a:ext cx="3352799" cy="1955799"/>
          </a:xfrm>
          <a:prstGeom prst="rect">
            <a:avLst/>
          </a:prstGeom>
          <a:noFill/>
          <a:ln>
            <a:noFill/>
          </a:ln>
        </p:spPr>
      </p:pic>
      <p:pic>
        <p:nvPicPr>
          <p:cNvPr id="152" name="Shape 152" descr="http://www.littlechoicesmatter.com/wp-content/uploads/2011/07/whole-oats1.png"/>
          <p:cNvPicPr preferRelativeResize="0"/>
          <p:nvPr/>
        </p:nvPicPr>
        <p:blipFill rotWithShape="1">
          <a:blip r:embed="rId5">
            <a:alphaModFix/>
          </a:blip>
          <a:srcRect/>
          <a:stretch/>
        </p:blipFill>
        <p:spPr>
          <a:xfrm>
            <a:off x="3617912" y="4860925"/>
            <a:ext cx="2647950" cy="1770061"/>
          </a:xfrm>
          <a:prstGeom prst="rect">
            <a:avLst/>
          </a:prstGeom>
          <a:noFill/>
          <a:ln>
            <a:noFill/>
          </a:ln>
        </p:spPr>
      </p:pic>
      <p:sp>
        <p:nvSpPr>
          <p:cNvPr id="153" name="Shape 153"/>
          <p:cNvSpPr txBox="1"/>
          <p:nvPr/>
        </p:nvSpPr>
        <p:spPr>
          <a:xfrm rot="-1080000">
            <a:off x="7011986" y="5014911"/>
            <a:ext cx="1752599" cy="368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800" b="1" i="1" u="none">
                <a:solidFill>
                  <a:srgbClr val="FF0000"/>
                </a:solidFill>
                <a:latin typeface="Calibri"/>
                <a:ea typeface="Calibri"/>
                <a:cs typeface="Calibri"/>
                <a:sym typeface="Calibri"/>
              </a:rPr>
              <a:t>Limit These</a:t>
            </a:r>
          </a:p>
        </p:txBody>
      </p:sp>
      <p:cxnSp>
        <p:nvCxnSpPr>
          <p:cNvPr id="154" name="Shape 154"/>
          <p:cNvCxnSpPr/>
          <p:nvPr/>
        </p:nvCxnSpPr>
        <p:spPr>
          <a:xfrm rot="10800000">
            <a:off x="6819900" y="4552950"/>
            <a:ext cx="838199" cy="614361"/>
          </a:xfrm>
          <a:prstGeom prst="straightConnector1">
            <a:avLst/>
          </a:prstGeom>
          <a:noFill/>
          <a:ln w="9525" cap="flat" cmpd="sng">
            <a:solidFill>
              <a:srgbClr val="4A7EBB"/>
            </a:solidFill>
            <a:prstDash val="solid"/>
            <a:miter/>
            <a:headEnd type="none" w="med" len="med"/>
            <a:tailEnd type="stealth" w="lg" len="lg"/>
          </a:ln>
        </p:spPr>
      </p:cxnSp>
      <p:cxnSp>
        <p:nvCxnSpPr>
          <p:cNvPr id="155" name="Shape 155"/>
          <p:cNvCxnSpPr/>
          <p:nvPr/>
        </p:nvCxnSpPr>
        <p:spPr>
          <a:xfrm rot="10800000">
            <a:off x="8205786" y="4516437"/>
            <a:ext cx="133349" cy="479425"/>
          </a:xfrm>
          <a:prstGeom prst="straightConnector1">
            <a:avLst/>
          </a:prstGeom>
          <a:noFill/>
          <a:ln w="9525" cap="flat" cmpd="sng">
            <a:solidFill>
              <a:srgbClr val="4A7EBB"/>
            </a:solidFill>
            <a:prstDash val="solid"/>
            <a:miter/>
            <a:headEnd type="none" w="med" len="med"/>
            <a:tailEnd type="stealth"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Why Whole Grains</a:t>
            </a:r>
          </a:p>
        </p:txBody>
      </p:sp>
      <p:sp>
        <p:nvSpPr>
          <p:cNvPr id="161" name="Shape 161"/>
          <p:cNvSpPr txBox="1">
            <a:spLocks noGrp="1"/>
          </p:cNvSpPr>
          <p:nvPr>
            <p:ph type="body" idx="1"/>
          </p:nvPr>
        </p:nvSpPr>
        <p:spPr>
          <a:xfrm>
            <a:off x="457200" y="1371600"/>
            <a:ext cx="4343400" cy="457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sng">
                <a:solidFill>
                  <a:schemeClr val="dk1"/>
                </a:solidFill>
                <a:latin typeface="Calibri"/>
                <a:ea typeface="Calibri"/>
                <a:cs typeface="Calibri"/>
                <a:sym typeface="Calibri"/>
              </a:rPr>
              <a:t>Benefits</a:t>
            </a:r>
          </a:p>
          <a:p>
            <a:pPr marL="0" marR="0" lvl="0" indent="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 Consuming whole grains as part of a </a:t>
            </a:r>
            <a:r>
              <a:rPr lang="en-US" sz="1800" b="0" i="0" u="sng">
                <a:solidFill>
                  <a:schemeClr val="hlink"/>
                </a:solidFill>
                <a:latin typeface="Calibri"/>
                <a:ea typeface="Calibri"/>
                <a:cs typeface="Calibri"/>
                <a:sym typeface="Calibri"/>
                <a:hlinkClick r:id="rId4"/>
              </a:rPr>
              <a:t>healthy diet</a:t>
            </a:r>
            <a:r>
              <a:rPr lang="en-US" sz="1800" b="0" i="0" u="none">
                <a:solidFill>
                  <a:schemeClr val="dk1"/>
                </a:solidFill>
                <a:latin typeface="Calibri"/>
                <a:ea typeface="Calibri"/>
                <a:cs typeface="Calibri"/>
                <a:sym typeface="Calibri"/>
              </a:rPr>
              <a:t> may reduce the risk of heart disease.</a:t>
            </a:r>
          </a:p>
          <a:p>
            <a:pPr marL="0" marR="0" lvl="0" indent="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Consuming foods containing fiber, such as whole grains, as part of a healthy diet, may reduce constipation.</a:t>
            </a:r>
          </a:p>
          <a:p>
            <a:pPr marL="0" marR="0" lvl="0" indent="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Eating whole grains may help with weight management.</a:t>
            </a:r>
          </a:p>
          <a:p>
            <a:pPr marL="0" marR="0" lvl="0" indent="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Grains are important sources of many nutrients, including </a:t>
            </a:r>
            <a:r>
              <a:rPr lang="en-US" sz="1800" b="0" i="0" u="sng">
                <a:solidFill>
                  <a:schemeClr val="hlink"/>
                </a:solidFill>
                <a:latin typeface="Calibri"/>
                <a:ea typeface="Calibri"/>
                <a:cs typeface="Calibri"/>
                <a:sym typeface="Calibri"/>
                <a:hlinkClick r:id="rId5"/>
              </a:rPr>
              <a:t>dietary fiber</a:t>
            </a:r>
            <a:r>
              <a:rPr lang="en-US" sz="1800" b="0" i="0" u="none">
                <a:solidFill>
                  <a:schemeClr val="dk1"/>
                </a:solidFill>
                <a:latin typeface="Calibri"/>
                <a:ea typeface="Calibri"/>
                <a:cs typeface="Calibri"/>
                <a:sym typeface="Calibri"/>
              </a:rPr>
              <a:t>Grains are important sources of many nutrients, including dietary fiber, several B vitamins (thiamin, riboflavin, niacin, and folate), and minerals (</a:t>
            </a:r>
            <a:r>
              <a:rPr lang="en-US" sz="1800" b="0" i="0" u="sng">
                <a:solidFill>
                  <a:schemeClr val="hlink"/>
                </a:solidFill>
                <a:latin typeface="Calibri"/>
                <a:ea typeface="Calibri"/>
                <a:cs typeface="Calibri"/>
                <a:sym typeface="Calibri"/>
                <a:hlinkClick r:id="rId6"/>
              </a:rPr>
              <a:t>iron</a:t>
            </a:r>
            <a:r>
              <a:rPr lang="en-US" sz="1800" b="0" i="0" u="none">
                <a:solidFill>
                  <a:schemeClr val="dk1"/>
                </a:solidFill>
                <a:latin typeface="Calibri"/>
                <a:ea typeface="Calibri"/>
                <a:cs typeface="Calibri"/>
                <a:sym typeface="Calibri"/>
              </a:rPr>
              <a:t>Grains are important sources of many nutrients, including dietary fiber, several B vitamins (thiamin, riboflavin, niacin, and folate), and minerals (iron, </a:t>
            </a:r>
            <a:r>
              <a:rPr lang="en-US" sz="1800" b="0" i="0" u="sng">
                <a:solidFill>
                  <a:schemeClr val="hlink"/>
                </a:solidFill>
                <a:latin typeface="Calibri"/>
                <a:ea typeface="Calibri"/>
                <a:cs typeface="Calibri"/>
                <a:sym typeface="Calibri"/>
                <a:hlinkClick r:id="rId7"/>
              </a:rPr>
              <a:t>magnesium</a:t>
            </a:r>
            <a:r>
              <a:rPr lang="en-US" sz="1800" b="0" i="0" u="none">
                <a:solidFill>
                  <a:schemeClr val="dk1"/>
                </a:solidFill>
                <a:latin typeface="Calibri"/>
                <a:ea typeface="Calibri"/>
                <a:cs typeface="Calibri"/>
                <a:sym typeface="Calibri"/>
              </a:rPr>
              <a:t>, and selenium).</a:t>
            </a:r>
          </a:p>
          <a:p>
            <a:pPr marL="0" marR="0" lvl="0" indent="0" algn="l" rtl="0">
              <a:lnSpc>
                <a:spcPct val="100000"/>
              </a:lnSpc>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a:p>
            <a:pPr marL="342900" marR="0" lvl="0" indent="-342900" algn="l" rtl="0">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p:txBody>
      </p:sp>
      <p:sp>
        <p:nvSpPr>
          <p:cNvPr id="162" name="Shape 162"/>
          <p:cNvSpPr txBox="1"/>
          <p:nvPr/>
        </p:nvSpPr>
        <p:spPr>
          <a:xfrm>
            <a:off x="5992812" y="13716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     </a:t>
            </a:r>
            <a:r>
              <a:rPr lang="en-US" sz="3200" b="0" i="0" u="sng">
                <a:solidFill>
                  <a:schemeClr val="dk1"/>
                </a:solidFill>
                <a:latin typeface="Calibri"/>
                <a:ea typeface="Calibri"/>
                <a:cs typeface="Calibri"/>
                <a:sym typeface="Calibri"/>
              </a:rPr>
              <a:t>How Much</a:t>
            </a:r>
          </a:p>
          <a:p>
            <a:pPr marL="0" marR="0" lvl="0" indent="0" algn="l" rtl="0">
              <a:lnSpc>
                <a:spcPct val="100000"/>
              </a:lnSpc>
              <a:spcBef>
                <a:spcPts val="640"/>
              </a:spcBef>
              <a:spcAft>
                <a:spcPts val="0"/>
              </a:spcAft>
              <a:buClr>
                <a:schemeClr val="dk1"/>
              </a:buClr>
              <a:buFont typeface="Calibri"/>
              <a:buNone/>
            </a:pPr>
            <a:endParaRPr sz="3200" b="0" i="0" u="sng">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100000"/>
              <a:buFont typeface="Calibri"/>
              <a:buChar char="-"/>
            </a:pPr>
            <a:r>
              <a:rPr lang="en-US" sz="1800" b="0" i="0" u="none">
                <a:solidFill>
                  <a:schemeClr val="dk1"/>
                </a:solidFill>
                <a:latin typeface="Calibri"/>
                <a:ea typeface="Calibri"/>
                <a:cs typeface="Calibri"/>
                <a:sym typeface="Calibri"/>
              </a:rPr>
              <a:t>Men: 18-30 years old: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4-8 oz. per day</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Women 18-30 years old: </a:t>
            </a:r>
          </a:p>
          <a:p>
            <a:pPr marL="0" marR="0" lvl="0" indent="0" algn="l" rtl="0">
              <a:lnSpc>
                <a:spcPct val="100000"/>
              </a:lnSpc>
              <a:spcBef>
                <a:spcPts val="36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	3-6 oz per day</a:t>
            </a:r>
          </a:p>
          <a:p>
            <a:pPr marL="0" marR="0" lvl="0" indent="0" algn="l" rtl="0">
              <a:lnSpc>
                <a:spcPct val="100000"/>
              </a:lnSpc>
              <a:spcBef>
                <a:spcPts val="360"/>
              </a:spcBef>
              <a:spcAft>
                <a:spcPts val="0"/>
              </a:spcAft>
              <a:buClr>
                <a:schemeClr val="dk1"/>
              </a:buClr>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800" b="0" i="0" u="sng">
                <a:solidFill>
                  <a:schemeClr val="hlink"/>
                </a:solidFill>
                <a:latin typeface="Calibri"/>
                <a:ea typeface="Calibri"/>
                <a:cs typeface="Calibri"/>
                <a:sym typeface="Calibri"/>
                <a:hlinkClick r:id="rId8"/>
              </a:rPr>
              <a:t>*See what 3-8 ounces looks like:</a:t>
            </a:r>
          </a:p>
        </p:txBody>
      </p:sp>
      <p:sp>
        <p:nvSpPr>
          <p:cNvPr id="163" name="Shape 163"/>
          <p:cNvSpPr txBox="1"/>
          <p:nvPr/>
        </p:nvSpPr>
        <p:spPr>
          <a:xfrm>
            <a:off x="5410200" y="1600200"/>
            <a:ext cx="2895600"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Whole Grain vs. Processed</a:t>
            </a:r>
          </a:p>
        </p:txBody>
      </p:sp>
      <p:sp>
        <p:nvSpPr>
          <p:cNvPr id="169" name="Shape 169"/>
          <p:cNvSpPr txBox="1">
            <a:spLocks noGrp="1"/>
          </p:cNvSpPr>
          <p:nvPr>
            <p:ph type="body" idx="1"/>
          </p:nvPr>
        </p:nvSpPr>
        <p:spPr>
          <a:xfrm>
            <a:off x="3575050" y="273050"/>
            <a:ext cx="5111750" cy="585311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a:solidFill>
                <a:schemeClr val="dk1"/>
              </a:solidFill>
              <a:latin typeface="Calibri"/>
              <a:ea typeface="Calibri"/>
              <a:cs typeface="Calibri"/>
              <a:sym typeface="Calibri"/>
            </a:endParaRPr>
          </a:p>
        </p:txBody>
      </p:sp>
      <p:pic>
        <p:nvPicPr>
          <p:cNvPr id="170" name="Shape 170" descr="Whole grain food contain all three parts of the kernel while Bran and Germ parts are mostly removed in refine grain food"/>
          <p:cNvPicPr preferRelativeResize="0"/>
          <p:nvPr/>
        </p:nvPicPr>
        <p:blipFill rotWithShape="1">
          <a:blip r:embed="rId4">
            <a:alphaModFix/>
          </a:blip>
          <a:srcRect/>
          <a:stretch/>
        </p:blipFill>
        <p:spPr>
          <a:xfrm>
            <a:off x="3505200" y="304800"/>
            <a:ext cx="5464175" cy="5714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i="0" u="sng" strike="noStrike" cap="none">
                <a:solidFill>
                  <a:schemeClr val="dk1"/>
                </a:solidFill>
                <a:latin typeface="Calibri"/>
                <a:ea typeface="Calibri"/>
                <a:cs typeface="Calibri"/>
                <a:sym typeface="Calibri"/>
              </a:rPr>
              <a:t>Healthy Suggestions</a:t>
            </a:r>
          </a:p>
        </p:txBody>
      </p:sp>
      <p:sp>
        <p:nvSpPr>
          <p:cNvPr id="176" name="Shape 176"/>
          <p:cNvSpPr txBox="1">
            <a:spLocks noGrp="1"/>
          </p:cNvSpPr>
          <p:nvPr>
            <p:ph type="body" idx="1"/>
          </p:nvPr>
        </p:nvSpPr>
        <p:spPr>
          <a:xfrm>
            <a:off x="457200" y="1435100"/>
            <a:ext cx="3008311" cy="469106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Whole grain toast with peanut butter &amp; banana.</a:t>
            </a:r>
          </a:p>
          <a:p>
            <a:pPr marL="285750" marR="0" lvl="0" indent="-285750" algn="l" rtl="0">
              <a:lnSpc>
                <a:spcPct val="100000"/>
              </a:lnSpc>
              <a:spcBef>
                <a:spcPts val="360"/>
              </a:spcBef>
              <a:spcAft>
                <a:spcPts val="0"/>
              </a:spcAft>
              <a:buClr>
                <a:schemeClr val="dk1"/>
              </a:buClr>
              <a:buSzPct val="25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Mix in whole grain rice with vegetables and protein for a stir fry. </a:t>
            </a:r>
          </a:p>
          <a:p>
            <a:pPr marL="285750" marR="0" lvl="0" indent="-285750" algn="l" rtl="0">
              <a:lnSpc>
                <a:spcPct val="100000"/>
              </a:lnSpc>
              <a:spcBef>
                <a:spcPts val="360"/>
              </a:spcBef>
              <a:spcAft>
                <a:spcPts val="0"/>
              </a:spcAft>
              <a:buClr>
                <a:schemeClr val="dk1"/>
              </a:buClr>
              <a:buSzPct val="25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Create your own pizza on a whole wheat pita or English muffin.</a:t>
            </a:r>
          </a:p>
          <a:p>
            <a:pPr marL="285750" marR="0" lvl="0" indent="-285750" algn="l" rtl="0">
              <a:lnSpc>
                <a:spcPct val="100000"/>
              </a:lnSpc>
              <a:spcBef>
                <a:spcPts val="360"/>
              </a:spcBef>
              <a:spcAft>
                <a:spcPts val="0"/>
              </a:spcAft>
              <a:buClr>
                <a:schemeClr val="dk1"/>
              </a:buClr>
              <a:buSzPct val="25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Whole wheat quesadillas. </a:t>
            </a:r>
          </a:p>
          <a:p>
            <a:pPr marL="285750" marR="0" lvl="0" indent="-285750" algn="l" rtl="0">
              <a:lnSpc>
                <a:spcPct val="100000"/>
              </a:lnSpc>
              <a:spcBef>
                <a:spcPts val="360"/>
              </a:spcBef>
              <a:spcAft>
                <a:spcPts val="0"/>
              </a:spcAft>
              <a:buClr>
                <a:schemeClr val="dk1"/>
              </a:buClr>
              <a:buSzPct val="25000"/>
              <a:buFont typeface="Arial"/>
              <a:buNone/>
            </a:pPr>
            <a:endParaRPr sz="1800" b="1" i="0" u="none">
              <a:solidFill>
                <a:schemeClr val="dk1"/>
              </a:solidFill>
              <a:latin typeface="Calibri"/>
              <a:ea typeface="Calibri"/>
              <a:cs typeface="Calibri"/>
              <a:sym typeface="Calibri"/>
            </a:endParaRPr>
          </a:p>
          <a:p>
            <a:pPr marL="285750" marR="0" lvl="0" indent="-285750" algn="l" rtl="0">
              <a:lnSpc>
                <a:spcPct val="100000"/>
              </a:lnSpc>
              <a:spcBef>
                <a:spcPts val="360"/>
              </a:spcBef>
              <a:spcAft>
                <a:spcPts val="0"/>
              </a:spcAft>
              <a:buClr>
                <a:schemeClr val="dk1"/>
              </a:buClr>
              <a:buSzPct val="100000"/>
              <a:buFont typeface="Arial"/>
              <a:buChar char="•"/>
            </a:pPr>
            <a:r>
              <a:rPr lang="en-US" sz="1800" b="1" i="0" u="none">
                <a:solidFill>
                  <a:schemeClr val="dk1"/>
                </a:solidFill>
                <a:latin typeface="Calibri"/>
                <a:ea typeface="Calibri"/>
                <a:cs typeface="Calibri"/>
                <a:sym typeface="Calibri"/>
              </a:rPr>
              <a:t>Whole wheat crackers with bruschetta. </a:t>
            </a:r>
          </a:p>
        </p:txBody>
      </p:sp>
      <p:pic>
        <p:nvPicPr>
          <p:cNvPr id="177" name="Shape 177" descr="http://cravingideas.blogs.com/photos/uncategorized/2008/10/23/brownrice_stirfry1.jpg"/>
          <p:cNvPicPr preferRelativeResize="0"/>
          <p:nvPr/>
        </p:nvPicPr>
        <p:blipFill rotWithShape="1">
          <a:blip r:embed="rId4">
            <a:alphaModFix/>
          </a:blip>
          <a:srcRect/>
          <a:stretch/>
        </p:blipFill>
        <p:spPr>
          <a:xfrm>
            <a:off x="3810000" y="1066800"/>
            <a:ext cx="2666999" cy="1771650"/>
          </a:xfrm>
          <a:prstGeom prst="rect">
            <a:avLst/>
          </a:prstGeom>
          <a:noFill/>
          <a:ln>
            <a:noFill/>
          </a:ln>
        </p:spPr>
      </p:pic>
      <p:sp>
        <p:nvSpPr>
          <p:cNvPr id="178" name="Shape 178" descr="data:image/jpeg;base64,/9j/4AAQSkZJRgABAQAAAQABAAD/2wCEAAkGBxQTEhUUEhQWFhUXFhcXGBcXGBcYFxwXGBcXFxgYGBgYHCggGBolHBQUITEhJSkrLi4uFx8zODMsNygtLiwBCgoKDg0OGxAQGy8kICYsLDQsNzQ0LywsNCwsLCwsLCwsNCwsLCwsLCwsLCwsLCwsLCwsLCwsLCwsLCwsLCwsLP/AABEIALcBEwMBIgACEQEDEQH/xAAcAAABBAMBAAAAAAAAAAAAAAAFAAMEBgECBwj/xAA/EAABAwIEAwYEBAUCBQUAAAABAAIRAyEEBRIxBkFREyJhcYGRMqGxwULR4fAHFCNScmLxFRZDU6IXMzSCkv/EABkBAAIDAQAAAAAAAAAAAAAAAAADAQIEBf/EACwRAAICAQQBAwMEAgMAAAAAAAABAhEDBBIhMUETIlEycYEUUmGxkfAFI2L/2gAMAwEAAhEDEQA/AL8AsgLIC2AViDWFmFsAsgIINYWQFtCzCAMQsgLIC2AQBrCULcNW4poAahZhPCkthRQBH0paVKFBbCggCHoS0Kb2Cz2CAIOhY0Ih2CXYIAH6EtCIdgsdigAfoWNCI9gtewQAPLFgtRA0FqaCAIBatYU44daGggCHCwQpRorQ0kAR4WCE8aa0LEANELUhOlq0IQSNkLUhOELUhADcLK2hJQBNAWQFkBZUkGAFsAg2ccR0qA31O/tG6qON45rF40s0t6Hf9EqWWMexscUpdI6SGrcU1VMBxox0ahAjfxULMeMnzLAA3xUPPBErBNuqLfjMdTpfG4BR6fEGHLtPaNnzXKM+4mLzJdqd4clEwOOYXS9w9UiWpkukaoaK1bZ1zHcVUKZgHV1i6jjjSlPwujrC5xiMyoxDTKbw2axYD3Spaudjo6BNWdHfx9SG7HeyR4+p8mOPsuX4jGuLvBbtxYA1CJVP1eUY9BiS7OoYPjym495jmj3+imu45wYcGuqgE8jZcmwdd9buthh6ratws6dVR8q61ckuTNLSwuujtWFz7D1PgqtPqEQbVabghcWwWEaGQ0zCaqZpU0OY81ALfA/lE2Nu8Cmx1dq2hb0nNJnbaldrQSXAAbkkAe6B4jjbAsaXHEMMW7suPs0Lh+Z5hXq6WVKr3M5Az84+I+a0ZTIEfEI2/wBkS1fwaMf/ABra9zOn5r/FSiARh2Oe7k5/dZ7Tq+Sp+Y/xKx1R003NpjkGtB9y7f5Kk46i7VIHt91MwtKYkQqTyyauzRg0uK3Fx5XyHDxxmM//ACDvPws9RtsiWE/iljWjvspVPEgtPyVZDdFQRcG0RzRerhBzZFpuqxyy+ScmnxJ04lqyP+JdR/8A73Zg/wBoDh5XJVrwfF7CYqMLejm94fmuXZVkbX/C/vfIK94LA/0gx5uBAKbHJka4ZhzYsUXwXChmtF5AD2ydgTB9ipZI6hcyxeFqNMOGtvVO4StyJd4BxMKFrUnUlTEPTOri7Ohmqz+5vuFnSDzC53isEHfoo5Dqf43gf5OCd+oiLWJnSTRTbqCqGB4gqUWiT2rPE9735+qn4Pjei6z2PYfESPORyTFkiR6cg26gmXUVObWaQCCDO11ktTBYLdTWhaibqSafQQAP0pKWaCwgANxXnRw9KacFx2uucVOKMTDg6qL+/kOiF18RUqOIDnO5XJKcwvC9R4LnENA5uXOnmcpUjp49PGEbkNOxZkHcpVcTVd+H1IUSq2nSd3amog8hIRanm2poki3hCS78GiqIbq1douLHoFFxFfURrLvsjOJzVum0Eqv47FauUKsZNyoZsVW+AthsmbUEtcm6mRFpvshWDxj2GWqZic3qPF01yfwUi533wO1MvjYhP4egSLLOVMc+1rpzH0TQ57pUqY1ZZL2+QbjGVATChAPmZUypjHusNvBNUsPUc6w3QnXdE7b5J2ExLhfYqy5ZVq4g6HXaB3nc/AeZQzB4MUx/W57QtMxokPBpPe282cQLACd4PPbxSFUnz0TPql2WDMtNFmimRqEw2diOZ5koF2b9Yhx21RIIAPOeXkhoc5rpufE7ozk2ZiSHU9XW91dzfhcFVj2q+2TaOXUX6SD3rTJn/ZO18ma0S11z0R3KsPhKjS5oLHcxJBny2UtjGN+GCP8AVb5q7jBw75M7zzUvJQjlrS7+pI6GJHr0UCphKgf/AEgSeUeHmuk4uhTqNIa2D4EboTgckqscTAg+6iKkqtX9hi1fD5r7lXwWT4nWHGnFwYcR8lcW4N7xD2NKNYDBiwMT1Kk4jCwJaW/vwWqKSXBhzaieRqyqjLXAy1ukjoieGoHdzzPTkm6mYNYSHPA87IXi+I4MNbI6giFmWeMexno5J9FkbWAsTKYrMZP2VVGdPcZY4f4v29E4/EYp4tTjxaf1UeupLoP0s4vl0WL+ZaLbLfsRU2IVO14troLTHUj8kVGKeyC4ifZGObf1LgMmHb9LCOMy624VfqNqNMFtvBHaebT8QEJ7E4NlZssv5clp2uvaJUkn70VetRfLXMc9hbt3jA8lYsv/AIgmnDMXTM7a23B8YTYoOpth7dTeqDZphLdy4J2P6qYzlHnyX2xk6fR0rLOIaFezKg1f2mzvYomVw1mpjw4AgtIIjddLwPFlHQzW8Fxseo8xyWjHqL+rgTl0+36eSywkmaeJa4Aggg3BWVpMxyrIsF2nwkeZEFOcQ5WS3s9ZI3IGyuOAyujoBZpJImAR84Ut+WssYE+F1y3imo/ydD1oqd+DklDh4CO0lrZu6JgeXNbMyto2adM7ndXDiZx16WizRy2VdZj3d5oGsc5WT1GpUdON5I2R63DjCJBI8kAzbLKlLeHN6gI5Szh1MwAAOhUynnzXNLatMGekFafUhXBnePKn8oogreCdDp5FF6mXtqVIpgCTaVYMLwY+Lwqeon0i7W36nRUMM5wuLInhD2hHaH3VnPCg2NNxd1Bsm6/AVTdhHkUt+/pFlmhHtkvKm4YQA0T4hHWZfSMENAHgFRa/DmKpGQCR/pKmZbn1SiQ2s0x4qIycOH0LyY1PmEiwZ5So6TA7wiJ2nr4wq9leBipJcHOdN+mx25BWFtRlcCrbQDEHmeaj9rreQ0XHwiAB8tudvNXlBuNlMUtvtG63DOsSXboJisGaLwWRY7+KueFJfRLovBEeKqHEeHNOmHEkEnZI2NVRpxzcpbZBbKM3rg3ZTePBpH3Vi1tqiw0Hna6oPD2Y3AO3nBH76K64FlIgltW53EgEFXhLJe18oRqMUIu1wPUMrqC2sEeUKQ7DVRZh97hP4Oq1gu5STjaZsKjZ806OOCXx+THKcm/n8FZxGFq7h5a4croec2xDe44EjaY+6tlQOmQQfA/mp+HZTcLgDqElae3xa/37j1qUlykytUMro12f1R3vGQUMzLghsTQeQehuFfX0GbBOjCWstOLDGtrES1M07TOE4/AV6L9NQEfQ+IKPcMnEyBSNuYeHEe8rp2PytlVul7QfMIdgsO3DuIiJ26JeTG4yXwaVqlODTXJnDMqR/Upierbj5prF4IG+gHzU1ubNDi13d6E7FYxmaNaJs5vUJryY5QabMahkUuEBcRlsi3d9FCGBdTPdKs+HxLKgsta+Cabgwow4knui7LTyutskBW4pws8SFBzIte2wM8oRzEYYEWj0QbMcPoBdq0R5R81ra4ER7K06o5ru+PKIlB8yc5zjvO/optTHGp+AaubgnP5Z4HO9iLifAxeFkcm/5OtHHXL4YMoZniWtAbXcANgHGAknsQQXGKDRts58SAATvaTf1SRa/d/Yz0Y/t/om8L41/bNaHQCYXWqJ7tto3XEH0qjH62RTG41ESFdct4qboDGvDnAXvzTcTSi7MWqjuacSbxJSE6ZEnmtMhyR1nWj7ILisY8vNRzSW9VlvFDqezx5LmRW2bbTo1+6WNRi+Q5mPCbXkusJVSzPh59OTsArZkWeOruJIP2Wc/wAsxFY2Pd6BPaTjugmKhknCezI0c81lps6T+9kYyvN8Vqhkke6IZbws91TviGjmp/Edb+XaG0WiesKj5VtDnNN7I8m//GcXEOaG/wCokBEcBxCymIrVATzgzHnGy5viXPqmajp89gmaVAcvfqppLm3/AGR6G72tI6rX4jw02qtd4SEHz3G0aw/pxPkFR34VwHeadPIwmKYINphVknK6ZaGCMXZ0fB0owtINEiKhMczrO887gINhK7u0FQM0gG8Ov7n9YRHhRgq4UjUCWPda837xnxv7DwTGZYR7aZgkCCSI/COfj0WuUW4IyRklOSfyGqRLYLidLth4m5QHOnCsQ0tNtlN4fxoFOHxU7wibwT3YMjyKN5lQZUEgy8C0dYFoSXco0h0ZKE+Sj1MMTJYxrB0AIHpP5onk2FLXO1d4CQLRPooGX5mO1cyoNiRG15VvbWaGTt0U4oU97ZfVN1sohPpaAe7I6FR8VSa5vwexP7haZbnWqtpeREkD1V3wdNjhsPNaIShk6MGWE8XZSsv4brOktrOb0GtxEdImyMYXC12gB5kj8Q5+aK1gGvAEJ3eY3CvBQlaXgXOc6VgM0KhJIqOB5BTcuzp4Ol+467+Y6hN4+nVA1BusdG7oPgs8a2oWv1MIMQ8Qb3t1CptjjfBdKWSPPJbhjNXOPMW91rmGH7Ru3lChYLNqbnQHAg/VHGUpu2ys4qV+UKbcGvBz3NMyc2ab2wRt1j1QhrarzFLU4dPz5FdTx2TtqiHsBUbLcjZQNhF+f5rFLSSUv4NsNbFQ65K5w/g30hqqgtPROZrnwbZlPUT1sP1VwqYLXuICgZrldMt+EEjZbYYtkNsDI8qyT3TRR6NfEPbZzWXnut+UmVGxWXCo4a3OceZc6Y8gVb6uW27o9VXMwwDw/ax/PwVMqlCPyacUoylxwO4Th0ASDP7+afOVn4j+pWaOKqMGk7cipeVHkdv1U48mOT2pETWRe5sEVMkBJMf+R/JJWCsRJgJJnowKrNM5hj8MXm5uT+5UJmWQ4Xv4clriG16MNJnoT157+SLUswYKIDu+6AXAMtO5Ek8hF1m9P9rNqk14sL0cB2tHQ559On3QCtw72b+84hpuHXNjsbCYU3A5owtcaboA/Cdv35rTEVqlZ2mi0mbGNh4k2V2rivkXjTUnfCJuUZnTwka51G4BjZW7L+K9f/TIHU/7Kh4fAU8M8VK72vqbgSSG+nNO47ORUsGuJBJB2Ee6E1jXYueL1pcL8nRK/ENFouWDzIQytjMPVFrz0uqRgHsc7+pSeT1kR9EYoYStUJNMOYye6TABA6WSZzeThIladY/NG9fI6bqnMj2+imYTJ6VMiwJHM/qm8JRq6iHvPK3M+sBS6uOoUxD2Gepv85VFp3XIx5pvi7+xJGCc6YYC2L9PNVzN8lcydDfYIoziTDNIBJbPSfojlDMcM5mo1bHr891MdKmvqKvNkx87eCpfw+dWp16tB7HaajA9u9nUyAbdS1//AIhXLM6DSCIlpjbp0v43QfNM3w1J7a1KsC6mZgGZaYDgQORBKstENqQ5hBY4ageRDhI+a2pVGjLOTlPc1RVmOc2Ia07G458oITGOr1GsLqGoAk6hIjVzk89kdxmAi4B3QXiHDks7IOc1s6iAIk9bdZKzyjRoxy5OfvoltXUTJJJIPj4jfdX7JsSHgUiNRt89kEzHK3s/qRsACDe3VOZJjWsu+dhpN9pnnte6iMrqzfkhHJG49h+pw82m/cgkgwfD6IpluOABaHXBVfxnEuoEkl7jzJ8OqqD8ZULoYbzPl4Tz9laDhBvZ0Iennkj/ANj5Om4trjLtUEbHdSMoxb5hw1dSFRHZ3UayCSeqK8OcUtBgtuVmnklCdxbryV/TN4/cuTpeX1GES0+BQniPL8PWtUAkbHYj1UVlMPdqpu0uO45eoWmd4Kp2fMkc039XKuI2ZI6eO76qKvi9FB4DLwTeeaM5fxNYEyOsbD05ql5nWJJkX+qi0alRvJ0Hq0x5LM5yb3RdHSWCDjU+TsWW5w5/9rh7FE2VdYmy5Fg89q07gEjbb7q08NcYMJDKgiTY9D0Kdh1Eup9GHUaKrlAs2aYksbzVHx/ELtRhyvOOAqNsVQ86yYAkzEyo1UZ3fgNE8fUuw9w1mnayHHblzRnGYIG4Erl2HxJpuBBgxbx8PDqug8O53qgVL2/cq+n1CS9Of+SdVpmnvgPuwOoQWwE03LWt2Vk0giyhV8NOy6KxxXJzvUl0COxakmK+EdqO6Sp6kfgbtfyRswyNtUQ9uxmdo9SPJUnHcPuY57GmGmCZabdYI5brrlOiYi+4B68pUfF5fTNQOLZgX5TvFunJJnB9o0YdRtdM4QMtLXkFg+f2PirTl2BLQBBFjc/YBXjEZIwF8NHeOoSLjnZRaOWN1DeR7eSzTyzTo2+pCSuimnh2XkumAbSNzy80UwOUsa5wNNxI2gSD5jpvt1VozHCAi46XFtgoTcM4WFgeY6c0mSV02WWVyiMYbDMbLtLZFrkfMIPm+eVT3WB0AQNLYA9z9ETbl0El5tPyRvA4BpaCwWncSd/JXxZYx9sSk8a+qXJzihmuJkOawvIiZbUued9hy/PqsZQxNaoDVY5rS4d0NMxa9htcD2K62zKaZGoN70jYg3WDgwCZa694bPl5clqc5ISpwu65OS1OHnvedLSANtYiwI63v0WreGapFqZA8pvNrxvtzuuy08GPi0gHfbpf32laPwroAaRAdsXbEiZvbmouVF/1BzD/AJRrxocY7rSD/b1Fuko7/D/EPDamEfJqYYnRII10NQHPYg7eBCt1rwRe0RsQTzG/Lp8lX88wzsO+ljKTTLTpcA2xa74gb3kD5KYzaFZH6ip9+PuWTMKOpoIv0/2QTHYf8WnvCwlWHAV2VWBzCC1wkX/Cf1lLEYcXLr9PumZF5MuKVcMolfLnPJcdW/wzDVT85D6dTVMsNg2NjFyF1V+GgkEHS4E7bIXjcoY5t2tcJkDmPEJCXNs2QyV0cuY81CQ1pgeiOYFvaBrKbQHAd48/NEM4ydtKSwknoOkfVCMgxvZVJqGP8rD3UStLg0rK8nZYaOSB7dIEuvJKG1uH30XBzmWndXvBY+n2ZqD5fZA824kIhj2ag0OABt8QtO+1ilrFGrlIrjyZJOoom5awPiDpKueHuAHGbLk9fMzSeHH8TQSGm3h6q1ZNxhSIDXktdH4gQnYIwg2Z9Tp8sla5RaauTUnGSxs+QTTsBTAiAtXZwwM1AyEIp57TqujVCMuXHB0qsy48WSSt3SH8dhKQBDmiPIQuZ59hGtqHsoHoukZi2k5sajKq2ZZPEnf8lhzZmpHR0kIrtkLh7iSrSGioJHnt7qXmebuq+APsotGgwiCDKl4vLQ6mAHaR1URnPItqfBfJDFCe6uSBS4edUIh/3RrLskrUzIOqNt1plkNgMJICtTMYGgHqm4ccJr3eDPnz5IukN4DHVGmKrSAiTsW3dJmNZU7rxM9fzQbH5OGulj3BvSfpPLzW+p44+z3Iweyb93AVdUnokoFFg0jvz6pJqlP4KUvkmsrAskXJA2sSZ5CRYLYnW5vK0G0c/mOiD4F/ZvGsEFvLnFhtzE3kKRUxel5k33BM+myXJtdjFG+gniGAgc43HNMYKgL+YP5FaUcaR4w1pHWO6DfmmsJjGtq7gg2Bn69ClPa5pl1uUWgnisG0ja/KEO/lzcEbCyNVGixUfEVRIt9lXNjTd9E48j6AYwc90xb3UrDQ2LeYUqozpz+yVKjY+H3+qxxxNS4NTyprkkUHC9ufPrt581pScQdUTfe33+60cJcJ7rTyieXLx/NStVhbu/U9D1WxGd0jWo87n02kRe3QrZgbYm55gc+flKaxIiNN/WfT/ZbMdpgjeY8x+/qi+eSK44GatUE7QPADb1/d1HxVFr2Opus1xt8uY332UypUsQ3fe/zjxW1Nog2k87QOv2Pso5stdIp2R412Dqmi8zTLhpPITEf/AFNvL3V7IETNjf0VU4lyq2ttjaxIvPORyF01wln2gGjiHRfuOdtG2kn6FNxyp7X+BWWO5b4/ks1SnrgjYTHVQa1K57vPy+aJ0qwAE7TNvZOYmgHdNt02UL5FwyVwUfG4KXmTudvBA80ymZpuv06R5roWKyxu9wfDY++yF43BBwAA57pO2jVHImVDJnHCNdBLoBhpkj0Cj5RmzcXWPatYzSOQgz4g7qx1ctGol0/mgmOyFhdqaNLxedr+PVRSp2XUmnaIGbZcWvLjcGY8lFpsfUqQ7fabDyVgLS2noqifHwQqq6m0FpBv+KDA6LPJSR0ceoi1T7CGCqS3snzpFjG/pNlWcTh6lJ8tBs435xyR3KcWGwLGYGrcb9VY8VlodBtaCAbgjoVFXG0iryenOn0yu5Lj3vI1E+qvJxdLsxrIgCLwqXm9MU/gHPl+9kF7dztreGwWWEtjfBM8XrU06L1i69ADUwtJ81DFftGkQNlRKtYh0NJA+6M5U9w2mbT+W6bup3X+Bc9PUewlhyaZPisO4miG735qNmtVzDESD05KvtaHuJuB4DmoSlHi+CYY4z90i64bPG1O66PuFY6bwaYEyYXHhjS10beP5hXvhrM5ZczK16fJKL2vkx6vTxS3RDLxfmkmXVnTY2SWvf8A+TDs/kuGIwjXiHtBHj9kKxmSOPwOG8w4AHls5u23RHgswtkoqXZnjJx6KRisHWYe8CBqmSAW+UtmB7JzEMAY2oDqBPe5gG9gR8QsdtirnpUSvlVJ5JLBPUS0+7YWeWlj4NEdS/IDo56WiHATyOr6/mm6OYa7k3N7iLTCK1siBu158ngPHz73zQvF8N1dWphpyOXeHTrPTmkZcGT7jceXF9iX/MiIsd/kVmjioJuQLbIK/Lq7XS6m4/439YB/f0kfzIgaj2R8RFo56tjPL6JCxTu2OuHhhptYOgNNybkqRTxIv5gTNom9uSBU62rkC2b6TdrQdyARc2PPZN/zTpBAJEXHK+836wr7ZLkrtTLE8kHSRE843Hrc7fJIuaJ1bDwsbTIPrKB1cU/SIBs+LCTtN3C4EjZSsRQeILDqJa214DjvBPK3WfZG1kV8sJUWscSSTBsPT/ZYoYhmtxJgSN+YNvbmhFN9VgIIMy24Ii1+Rty9lKo1mPb8ESLib2mYJ+EE9Y39UJPwiGvl8Ep7xUcPxDmDt032VJ4kwumodPwz3RA+2yPNqmTEtBkkOMQJ5+MCU3j4qyC2YAFpNxzAa07yLEqNjkieIsE5JxCacNqGWTB5keI5nyVzwVQGIdLTdpvt0/RcizusaDiDSebmCRpF/E3+Sg5PxjicO7uNmnN6bnGD5GLHxToblwxWSKfMTvXaNIFj4WsoOMpTsIPggXDfGtDEd2SxwE6X2PSxmCrB25DuoPIJj6Eq0wfiaLt7T05lQMbhQWjTMncKwUqjHmIIJ6pt+Hi8cjKU4GiGRFLr4Q3aZ1Ie/AOINwegIV4dlzXEP3J5HoFAOD1NcZEtNhtZU2jd6KKMIGy3TpdvHI+iktzSpT3Ms/ti+3Io7jcuDz3okQQRy8ENr5KXSS64Gw5qm1eBm++ytVc7bUqaXd2eZ29SjOCwMREOBM9QUJzHBgC43Keyau6nIBgT3RyHl0WWemT6ZqjndV4LVmeT0X0nVGlrXt5WvOwaOsyFWMEHU6pb3TESJ2JUx1aq+W6tANiYBNuh5JNyVjSS2odW9pMnzTXGLrjkmElGLUpBfE5cXCXWPRCMZlXZkFtxv/qHstsXia9NhIIIA9fZCq2bVqjQBpFrxMnzV5qEoi8UJ3aaol4mlSezTov1Ahx8SeaBPoupOLqdQttt1Pr9U+MRUpyQT4i6jYp7qlyAbgWAkRyVYR+GOlBrjsl0+JawEOaJG6yomMzEl5PYMG3wkgbAWBJWVo/Jn9NftPQDSt0wCnA5dSjgjiSwCsqCRLKUJIAUJFqykoAj1MDTduxpnwF/Pqmjk9DbsmR0gQpwWVFItuYPbk1EbUwPIkfQrf8A4VT6O8RrfB8xqupyUo2r4De/kgDJ6H/aZ5xf3Tgyyj/2mf8A5ClpI2oNzI9PBU2mQxo8mj8k9C2WpQlRDdgzOMmpYhpD2g+PNct4i4Iq0SXMBezw3C7ItS1VnjUi0ZuJ5yfRLTzBB9VZ+GuNauGAZUBqsmxJ77R0BO48Cuk57wrRxIuA139wC53n3BFahJaO0b1bv6hZ3CUBynGXZe8p4hoYm9N0HmwnS4Hy5+iM6jALiSNrXXAtLmOkS1wMgiQQfsrbkXHtWnDK8vb/AHCNfryKjcmDg10dOFNs913pzUetgpcYIDSoeVZrQxF6VQO6jYjzHJE2tvbZUcSym12QMVhW8oBtchQsY0tGwvtZHnEO5e6jZhhNY+ipKLQ6E0+ypVMp1sJO/NQsNkn4jED0KtmDoGHB3IW8VricCA2+5Fh5paXNjnPwV+jg6YMTsNt/dRsTgASCxxadVh9ZRbCZdFT4j7KXWwHccQNjad78/JWTvwVdJ9gCpTdFwSJif3yUKnlg19oLOabGLG3TmjnZapEx4eKeo4AtBLblsi/OVLDorxoF1wJETEc0qWXh4JIAH4pG8eSKB7gDAPlFhCZqY3TTgNjm47i6KJ58EFlSi0RAEctAPzISUoYZpve99gsKu5fBNfyzpAWwQ3D43k5EGPB2XXs49DgK3aU2CshTQWPArKaBWwKigN0liUpUEmyytZWZQBlJYlZQBlJYSKAMErCSRQAkkkkAYSIWUoQACzrhahiB3m6Xf3Nsf1XPs94DrUpNP+o3w39l16FiEuWKMi8cjieeQ2pSdILmOHMS0hWjI+OKrHAYgl7f7gAHD0FiF03M8ko1xFRgPjF/dVLM/wCGzDejULT0dce4SXikuuRqyRl2E8rz+lXB7N+rqIgz/iboozEWgbLmeO4NxeGPaME6bh1MmR91rR4wxdMaX6X7DvtgiPERPqlvjsttv6TqLB5eQW1bDtfcfFHtHRc+w3Hw3fRcD1Y+R7FFKfHGGdEl7D10m3qFFJkrciwMwuk3BWr6btJHW/iobOI6JAmowhwlpLgDAtzUqnUkTB6+YS1jou8r8kWlgzq1EDlZSuyibAE3/wBlga7loueosmiXgAPuZ3G3qhQB5LH24emGHm51usfohlTLm2BuLT4lb18U2nLqr2tG1yB7dUNxPEtFsQ4utI0CfQ9Cr7VRTfK+ArSwrYCSr3/NB5Uakf5fosKKiTci4ls7rLHFuxSSXRfBjRMoYyd1MaUkkIGjZZSSViDIWUkkEGVlJJACSSSUEmQspJIASSSSgkUJLKSAElCSSAMJJJIAULEJJIAwQoWKyihU+Okx3m0JJKGrCwRX4Hwjv+mR/iSFBrfw6wx2c8eoP2SSVXjh8F1kl8kGp/DNnKsfVoTf/p7V2/mCBtu7bylJJV9GJb1Z/JqzgjFsszEmP83j5J2lwFWMh+JdpJkgFxv5ErCSPRiHqyCmB4DoMMvLqnnYIxh+HsMz4aTfUT9UklZY4rwUc5PyTxh2jZo9gkkkrUVP/9k="/>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79" name="Shape 179" descr="http://2.bp.blogspot.com/-idoBPGF5tU4/T2KP8fFFb5I/AAAAAAAABKY/q1wPw-B8e4s/s400/IMG_3755.JPG"/>
          <p:cNvPicPr preferRelativeResize="0"/>
          <p:nvPr/>
        </p:nvPicPr>
        <p:blipFill rotWithShape="1">
          <a:blip r:embed="rId5">
            <a:alphaModFix/>
          </a:blip>
          <a:srcRect/>
          <a:stretch/>
        </p:blipFill>
        <p:spPr>
          <a:xfrm>
            <a:off x="6477000" y="1985961"/>
            <a:ext cx="2554286" cy="1704974"/>
          </a:xfrm>
          <a:prstGeom prst="rect">
            <a:avLst/>
          </a:prstGeom>
          <a:noFill/>
          <a:ln>
            <a:noFill/>
          </a:ln>
        </p:spPr>
      </p:pic>
      <p:pic>
        <p:nvPicPr>
          <p:cNvPr id="180" name="Shape 180" descr="http://images.meredith.com/fitness/images/2008/11/ss_101259248.jpg"/>
          <p:cNvPicPr preferRelativeResize="0"/>
          <p:nvPr/>
        </p:nvPicPr>
        <p:blipFill rotWithShape="1">
          <a:blip r:embed="rId6">
            <a:alphaModFix/>
          </a:blip>
          <a:srcRect/>
          <a:stretch/>
        </p:blipFill>
        <p:spPr>
          <a:xfrm>
            <a:off x="4340225" y="3228975"/>
            <a:ext cx="2103436" cy="2105024"/>
          </a:xfrm>
          <a:prstGeom prst="rect">
            <a:avLst/>
          </a:prstGeom>
          <a:noFill/>
          <a:ln>
            <a:noFill/>
          </a:ln>
        </p:spPr>
      </p:pic>
      <p:sp>
        <p:nvSpPr>
          <p:cNvPr id="181" name="Shape 181" descr="data:image/jpeg;base64,/9j/4AAQSkZJRgABAQAAAQABAAD/2wBDAAkGBwgHBgkIBwgKCgkLDRYPDQwMDRsUFRAWIB0iIiAdHx8kKDQsJCYxJx8fLT0tMTU3Ojo6Iys/RD84QzQ5Ojf/2wBDAQoKCg0MDRoPDxo3JR8lNzc3Nzc3Nzc3Nzc3Nzc3Nzc3Nzc3Nzc3Nzc3Nzc3Nzc3Nzc3Nzc3Nzc3Nzc3Nzc3Nzf/wAARCAC3ARMDASIAAhEBAxEB/8QAGwAAAQUBAQAAAAAAAAAAAAAAAgABAwQFBgf/xABJEAACAQIEBAMEBwUCCwkAAAABAhEAAwQSITEFE0FRImFxBgcygRQjkZKhwdEXQlKx4TOCFRY0Q0VVYnKDk/AkNURTVHOiwvH/xAAZAQADAQEBAAAAAAAAAAAAAAAAAQIDBAX/xAAjEQACAgIDAAMBAQEBAAAAAAAAAQIREiEDEzEiQVFhMoFx/9oADAMBAAIRAxEAPwDyeyxzwoJ0oCSr7CnLQpABk9qEE9ayNg7YzOc4Mdlpjl8SlfmTtQB2DHISG20pfFObWgLGUa+UUStJ1IA7UgACYMDvTKCJiB3JpiJh4SSDGnSllHfU0AbxT5UZYwCoqSh3yKi951NIasBHhjU1Gr511GvapFZAIbp0oAchCTI2qNsoPfyp/Dsk6nrThADLQKB+i8IMkGaa4CpzRvT3BB6EiiBDoD17Ug/hEfrIGs9hUwGgCyD61A/1bT18qltXkJ8Rim/4Je7BjxldqdACJEGPOjIXPIEqaFjsAoHc0rHQwMNMARtQ5TmLESN6ns4ZrxLMfAN9YNGzYUIyWlct3Y0WFEGZCI0noYpoP2UKrDAzB6CkWZr0kyfspisRLRmgCnPiGulOtrtpRsQwynp1FFjojzZVA3Y7U5WBB3PUUgstmkwOwp3nuSKArRETlg5aNCHSWFI58skdetJWBBBigSHUrkYBZ7GdqZ2kbT6Uk8MhetE1qUzZhPYUfYfRGQSR5Ugu4zQd9RTDODDfDGtPl8UzptTENcUJqZg7RQ22Yg5tfWpi1tV1JJI08qjEFxp4aAa2DA/ipVI7W8xiCPSlTsB0tO5OTUdaT2mVVYrAOxoVYEEoYHmYmna+7eFmzAbDtS2GgDE5dvOmC7azHXvSGVAWCkgnWjuDOBoAAKAGggGBMdKRiNt+lPmVYDNvSY+KFBM9aAEiyBDCBvRXh4JVpPpQqSgPQ1LzAbfwk+dJ+lKqojtwQQWg+dOUyjUjXahZcpEiRTuDlBBGtAgxmySiR3NDmzKAB4us09lHSYaV6zTwNS2YT1HSgYx0Og/rTSS0ZY67b0jGaZJHcU4dS3hLGB1oAcSGJy7azQOFZszRB00okdFBD5jPanCK6ZpYT3EUB6Faurh2BtgNI2I2oWztc8Ilj0oCoEKW18qlsXDYuK8HMNjSBABntvDVPd5LheWhDjdpoHui7cLNJamROYGJYCOg60DHFhg3iWdNO4qNtDLLsdzRpevqQbZg7bULFmVs8TO80bFr6C+NhlG/bemv22t+EkzStPlIZQ2h0IpXrty47FgQT170bsbqgla2Vkg5ogwaGSurD0NR28oYpsx1NO+pgsY70UK7QgMybfjTX7rXHkKF/wB0UaWzoSY0mKJFtgHXppBp2FNkaiI0I70QOXSdaV0EERqaBGKsWIBHaj0XgxYq4BBI8qK2FZig0PSkXLtIgDtGtMDlPrrQH2IrDZToO8U0BpUGCOs1IWEHNtuKDwnYFp/CgGgBaPWftpUcN/CfspU7FRGLRChnkdpFJCCTMgipWzlBoTA71EdVk6DrQHhJbyEEMDB26UEbaxH409u3zLkM2VQJmnggwNQKABcjfQnoDXRYD2N4vjcMmIVLSBxK5ngxWRw3CtjOI4bDhf7W4F+XWvbbKctFVNABAFRKTWkXGKe2eYP7DcaEZbdhv+LUf+JPHRocNbI8rq16wD3FFUZsvBHkjex/HB/4GR5XF/WmxHsvx1goHDGAH8JX9a9dinilmx4I8d/xY44q68NvfIA/nQ3uBcfZFtnhd7IOyV7LFKBR2MMEeLf4vcYX/RmJiP8Ay6BeAcXTX/BmLPlyzXtkClAo7GLBHio4BxLxM3DcYGjT6o09zhPGXtJbPD8VlQafUn9K9qilApdjHgjxK1wLiY8Vzh2LOm3JNEOB8UuD/u7FrHeya9rpaCjtDBHiacC4vlMcOxX/ACTTjgPGTMcMxQ/4Rr2i5dt2wTcdVA6sYqpZ4vw+/ce3Zxdm4yfEEaYpdo1xfh5IPZrjTAD/AAbid9PBUtn2S405Abh95Z6sB+tertxLDD4Sz+aiqd72kwVjF28NdS6ty4JWQIP40u8pcD/Dzx/Y7jbABMI0DoWUfnTr7Ecdf4sMgHndWvTBxbDxLBxJ00mpG4nhETM90KPPSkuf+g+Br6PNF9guMsfEuHUf+5/SjT3dcULS1/CjX+Jj+Veoq6OoZCCDsRT1XbInrR5tb93mP1DY/DqD2RjVi37u7gHi4gnytH9a9ApUnyMeCOBHu4Unx8UuR2FofrUy+7vCRDY6+R5KortzQk0uyX6GCOMHu74WPixOKPzX9KzPaT2OwvDeFXcbgr11msQWW4QQRMGvQXNZ3HbfO4FxFO+Hc/YJqozk5K2S4KtHjJ8WhO/nTh1Ro0MDUUBGV9RmnaKS+EkZdfKukws0LD4U2lNzMG60qpQ/Y/MUqnEvIAZgDDA696EMTJPptRAACACKdUZFOtUQIKywxJ12FAS2XaaLxTvoKItOoEgbxQB0nu9wpxHHkuMJWxbL/PYfzNerCuF92OGC4XF4wj+0cID5Afqa7Y3Kyk1ZtFaJaWYLt9lQZyetLNWTmaKJYDgiRVfGY+3hUzPLHoq7mszi/E2wQCoVUsJLHWPlWDdxqNeyXLjXLziQpbp3NZOT+jaHGntm7b47ibuIGXCZbHVi409a2MNieas5SPOa4yyzOPjAE7DYVsWsXcwlnKsNpInWs7lldmk+NVpHRZqRaBNYeF4pdu3FRhGYxoI/nWwpMQ0VankYODj6Y1zHYo3LhtXYCnVYmKz8bxrH4S+Gu4sG0dFtraGYn1q9xdWw2JGIX4HGVgK5zGNb/wALYbDMoC3DnAltW13PWoppnTDCS2jozx2+LCsqIxP7xkfhUdzieIuoS13KI2QRVclWUZbYCqY2oQwknUdAO9RkylCK8QFxEuBgzs0iGz6zVG5gEuWDawd58Nmac1vafOtIJ1JgdZG9QY7BfS7SKrtbCsDKgaR2pJ7LLVlSloK75yq6sdzVfGW7NwC5iFDImpkT/LWrVtCqfGHYAA1U4pbc4O7y3i4FlYPwnvpSXoElq0l9VaxeLorE+FtvKrhtKyww9ZPTtVDhl7Jw5Wa2bYT4iyiW89O9FwfjNnidtrqWntKrZQXHx+dNxe2Dlui9bbLBDZFUdGIq2eN4S2Qr3czxrlE61ncYu214fedhqFIE7TWFgVu3rNu7dWJ186qOlZnKKl6diONYaQIuSRPw1YfH2FQNnBzbAGuUCM50ZkEzppNLC4yxiC/0e4LjWzlYLuDTzkT0x+jqreNS4YgqTUpaRpXP4e+1k5hMRqGFW04tZUeNWUg6wJqozv0ylxNeGi1Bct86xetHZ7bLHqIqJMdhrlvOLyhRqSTEVLhcRZu3Byrtt9f3WBrWL2jKUXR4WquoBnVdIii1dgZykbEVb4vZOFx+IstAy3XWB5MRVJdGjPvsY2ruOPzROGvx/at9lKoybhOhP20qQwQmbbQDc0odwVBkg6aUlzAgLUtu81uGBUvOwG1A0QsGDAZemoNEpOvTvUl4tdY3HIBPaiW0t/E2bSyBcYKTHSdfwpWFM9U9ksP9C9nsHbIhnTmN6tr+dar3AqM7EBVEkmsUYu5dtrymNmyqwqrvHSf6VVxIv3mRVQsJjMzSQPOdq4ZTtnfHiZZxfHkwn1jXCyk/CIEfbFWbXGOYquMLdyMJDTH2iqF7kYPKqYW22JIBFxhPzmomS8xJv3SD0CaKKnxGigmBjPpeKxDXsRaw9pAJHiJgedZeHsNea4EJOYw15v3gOijtWn9CW5dJZA8dWE6VZyAQpWSNpiB8qeX4OqHw2HSzZCwC8dOtSHZ5JMDfTT7KguPAYFDlGsqfwilZvEz9WQSZJcVm7LVE9q5plUZm71u4TEG5aUmS0a1zbZhLrGu+tanDcUiWSjGY1UDrNKMt7J5IKtF3iD2r2HayfEx/A1g2sFjVxYuXHttaUEAdZ71o4m9zH8KgE70AxAskLcMj11qZTFBNeETKQ+REbNMtm60BD5yWYjpA6VoXbS3kF1AWcaLl7etUQjnMWClj0Haj+lxZGrM17KSQIBzDrQ43GWsDZa5iX5aSFVspJJ+VWCoRgXhO0nSiuMHQKQGC6gUtXsu/wy8Hibhu5cQq53+EjQsvmD1rSS2J8ZgT4TTAWg4uOs3IjNGoqSy/MkqVIDRIMyPyNJuymQ2FyFrVx1YHVVmTE6+tSWbNq1C2kULrpEClbw6W2ukAatmkaEfOg4hyjYZixJWGUK0a0hGdx66HsNh8oOaIWepOn60dhGt4dFREOkeIxP8A0ar215t1HdZKiTO0n9Bp9tXRZLr9Yqkfu66Vo9KiF+koP1BlMrAbdKpXHNrVEAE6kaa1ctq5WHA9B0qs8hcrISu2vakUhrWKlFF0ZXJj4pio799yGAYE9wKC4W5iALKAEnXWadgu0EA7E06QyvqhXNBE9atizZQC6JS4dOZOsVWujMwKyygyYqYMb6wwiPhim2TRQxXDsFibjNdtyzakgQWPeRWafZh7mb6HeA0MLdGs9prq8LYXmSVzfKh45xLD8MwjXVC85tEX/a8/St+Gc3Kkc3PDjSto8xK3FJViQQYImlUty5muMzFyzGSY3JpV32eZRHmIOk0aAOpIJmdWoSSEBA60drLuf50mUvRmJSNjH410PsmtlmvNfW2X0hjuBrt2rnSrbAzFb/s/YZMDexZQw1wIreg1/nWfIrizTidTTZ0yrfv4m1aN5LdokiAYJgVtW0ZkIMBBGXufWsXh2MDZfhZdjO4Na2GxAa7nLCNZkbCuB6Z6d5LRMMMstpr569KrXmt6WbZUkmSCNRHSr7KrAXLTTmEhdAAO9Zq4e7bu3LpacxBELEeVKToIq/SQXcpyJvtqKFbPxPbXO38UdaHKxYsFILdZmKlt5lhc0xrBOtCY2iNbIVoyy3Vu1Rm2LWqgkd4q8WAUqUYEmNBvUF9QgdnZsiD4QB+FHol6RXWT6O3NOWB4iDFQ4cG0wJJE/CG0PzqWxh2f/tF5coAlUjUT1Pc1YuIb08sKIMAN186TWig7GFvXZbQD+InQVJYwNi2gcorP1dtWJpYQXrmFu4N3VWjwsP8ArWqbYTittTLFlHY71nKDa0yLp0y0MRkXliZkkR1onYwvMtgEiSAao2bzZWSSNdQfLvVgYgZ1k5ZME9vOs4yadM2pNENwliZU6bZjToGEZ9Bv2Ao8QbIeXuBYkmDpSujNbGUZh0JrX0XgGMTDvZW3euBQxgEmDPlVbhOEwuBw6ph3di7FmZ5kt10NLGYQ4nDPauSQ+mh2qnw3BcRsNyfpBKL8PwknvOlUl8asDd8KDNcYCdJ/irLxRS5mKKFeRJjftWheDcpbV8qytoRln/rasjFE3CttWYlzEDrNTFbBu1RMM9vD/U2luEDRSYkz3q2r5EAMZiJCg02Es/R4t6tEk5jMUrhuNdZSUyiMq5ftoux1QmIKkkt6AamoHwzTOgBM6nWpwUytNsQvfqajFwsgbqTAHakBDywVhhEfhUZuW7j3bLrEDQ9xVpbbuus69+tSW8CLh8aadDG9NMeiktlhlVJy71dwuHDyuoYGCKuYbCLai2ACBsSZqQ63BbQBr2+n7vrWsIZbZjycqjpGfxPH4bhNhr2IeJ0S3sWNec8Ux93iGKuXrumbZRsBXa+8jAi1wbA3lEuLzKznfVZ/+tefZOYcsz3AETXoccIxVo83k5JSewCq9THzpUROv9KVaGILZIIJMxtSmEgTqNQaIZSMwHyNLRYzDcaUh0ARKnL07V697LcLW17MYSzeQE3EzuCOra/nXluBwrYrGWMJa0N66q/InX8K91sKlq0lsABVAAFRNZaNIfHZxXEeAXsLdN3Ahih6bxVKxjLtq6q3fq2EyTMH1r0RrasNKyOMcPwVy2XxL27J2DsQKwlH9N4zrwoYfGoyEuBJH4UfM5q5w8rrE7nzrKfht+yvNwdxbtruhkVBz2AQXcyFdNBpWEoX4bx5V9m0hAQDSfKobCMLuZ/EJOkzVFcWF1aCCY8JkVbsY5FOXKA2mp61ni0bKaLF93gKDBJk6xpUFm5irl8eBTh42bU+tDjbouBMPbfx3F+Ibgbmr+HCWrZtKAI2osrVCa6ugJ300G9GoCrod9poAozk29SdSTStrc8WVQSOrbUvSaodyuZWtk8xdjHWtOzeF22G69R2NZIKs+YDQnXSnW6ULhWgkQI3+dTdbBxyVB4izau4rmLuNDHWocZbyKMghhqNKis4y3buEMwEbhtCKs3b1rFAlXEbaHrXJJycrZrFJLRFincLaZCFcxmlc2b5Ujca4AFst2kiIFV7rOWLAS4ABltKlRMQDbNu8EI+MEb+mtdKdjx0FzELG2hUuokgnpRFili5ylzXDoNNjRXEHLIIIggkg70dlrdoRuPM0pSpWia+jFKYm3cLYi6zFyBHQ9qlwwU3M4JzbAfnUvFrq37TLbWCpDT5ihsHKoZSskDXvTjJuNsmlkUuIYniGDxPNw9tL9gJDqW8U96gwfF7mNx1pArpp4lgFZ667x2rVcoEfOAQw103rPwluwzk4e2C1vw5ghXX860TVeFVs0rt1bS6AyfKq6q11zkmKl5N1tXTTqSau4XDZRN3bc+lSkDaRJhLMqVMnXTXbSrFwC2sHtuelQtfFk52IK/uAakntFSJhLmOYPily29xa7/736VtGCS2c0+R2U7Fy/jLxGFBS0NOcevoOtbODwlvDJoNTqSdST51OlpbagAAUmM1oYt2c77w7Qu+y1xyP7K/bf8AEr+deViVkjWO1ex+09rnezHE07WS/wB0g/lXkCjxGSI20NdXG/gjlmvkQQj+I2jJpVN9YNApj0FKrsnErzk+Ean7aIgkamgVSdSYnapCqkGTmigFs6T3fYHn8f8ApBEphrZf0Y6D869P5/irkvdzguRwV8UVhsTcJmP3V0H510105ZY7Vzck2pHRxxWJLfxy2EzQWPRRXLcYxl7FlixVc/hWf3dYrTcm4TM+dY+PXOj2irgZjAAEHSZ8tq5HzOb34VKCigcC2JwbPZF4qAYgQZrdfDC7hFa4FcwDtWFw6w7qrZCDc8UHpNdBaxJw9sW7quSoGiLOnrUyk70VFRSTZn4r2eVxnttlbtWViOG47DtmjPl+Z/Wuts4u3eJUGHB2bSastZVlGcAkaz2qo80vGNpLaOCsYy5YulrykGdz2rXwuPF0ZhlLeVa+IwWFxDRcsqMxgHY1nX/ZxJLYa61tvOtXGMhw5WW7dxSeYNGbQmpleWFsREanvWR9D4phiJUXkUzK71LbxwC5L4e006gj86ycGjePImXzbQCScttY0UUOIw65cyjQ66UCYmQxUhgNgpmpLGIZ3yFTHUVP/ppf4FbwljHYfLibK51ETsY6ViYjh2I4cWPxWpkMOldMgFps5EKRFFeFu/h3DaoRrVJWqZlJtO0c1w26MSWW4VIG0sBJ7Ada2FS3yVFzwsG8LAamubGFFrG28QAwey8oTpXS5Vv2VMmN46GlOGPhpCeXpU4hj7eHs28qzcuGFXqR39KgOKe4oXlhfMnams2+birj3FGYnwjoF6CrJw7XWSyBudfIdaj3SKensWKw62uEAuJvXiJJ6T0+yszNfe8iW0XlCQ8zI9IrV4s4uX1sAiLYk1Lw3CqdSoy+lW9OiYeOTKOCwtvEMwhiUMaqdK1MPgLVq4XIAkQTVtgEzFFPp0qDF4vD2EXnfEwiANfQDqatcbM5cv4HicHZuWmS6AbZ6A7ioL+JQRh8LbF25GXTZfU9KBbeM4gIcNhsOf3QfG3qelaOCwFnCWwlm2EUVqko+GLk2V8Hw/K/NvHmXdpjRR2A6CtEAIPOnJA2oCaRFjMZoDRGhNMQGItDEYHFWDrzbDp9qmvEDbB1iJ3r3bDxzVnaa8TxuGFjF4u0zEG1fZAsdiRXTxf5MeT/AEQC0SJFxfnSqI2c2srr5mlWn/TP/hGLh1kHQayKZJIOhAOwoGcGACRHUaRWlwHC/TeM4KwSSHuqGB7AyfwFN6Ets9c4Lg/oXCMJh41t2lB9Y1/GpcUp5cr31q8AotjMQBQOgI01Brj5YNo6oSpmE5M6bVm3Qt12V7mXMCJ/h00rT4tYa0pNsmG79KybdwujNetSFuSpJif4dv5Vxxg06HyzSD4TeNy7h7FkqQwjaZA//DWtjGFu85YeCYDCuMs3L/Cse92zhMXdIu83Nky6kQdD0M11dnG3eIcPv3L1lrKq2ZTcI1j027VrKGJipt7CCJnkN00I1FaeDuOVKOQ+mhrES+EeLghegmSBVqzibYuTbc9RFZpbKlyaL6IL+L0yxbAk9auZaq8MsOlk3bgi5dgtPTsKuhe5rqS0HGmkPbUUruFs3hFy2reopxA2og0UUaWY972dw3O52HzWn6hToar38BjcKS9si/bO8b10OemLdRSaspSaMGzfN9GtkXM8RlI1+VadjDcsQSTI2I2q0pt5iQoDelItUYIp8jZl8T4XzwLlqBcG/nVPAJck2GBEGCD0mugzVELKc83RMxEUSjaoIyp2YLWnS8bWU57ZMnuKv4G1Oa7OpEDy71du4ZLl4XJKmIMdR2o8iqIQQO1QuOnZrLltUc7Zsl8biWHxBo+VbGGHIw5LEDLVO1gGTiN1lfwONR1rSGF5sc4eARCHX7a0jH5OREp/BRM9rt/Fuy4RYU73XGnyHWrWE4ZbsvzXJu3jvcfU/LtV8KqiBTzVtmVjBVUUi1AzyaGakAyaEmhmlNMBGmNPNNQIK2YcV5N7XYY4b2l4kdg14sNehg/nXrC715t7x7fK9o2fpdso4Hyg/wAq6OHxoy5PUzlRpoSJpUeYjca0q1MyiFM6KND3muq93tpX9oQx15NlmA8zA/M1zKCFOo8z3o8FjsVw7FnEYK8bNwAiR1HYim1aolPFpnvBYkRE0DZjtI9K8iT2246v+ett5lIox7eccB+Oyf7h/Ws3xNmnbE9YYFhDLI7EVEmGto2ZLCg+S15cPeDxsDUWD/cP60a+8PjI3Swfkf1qelh2xPUTbnRrYI9KdbFkKQcOkEz8I1NeYD3j8VG9iwftqVfeRxIAThLB/vGh8DDtiel8m1EGwnzQU627SarZQHuFArzZfeXxAb4Kx980a+83FnfAWvlcP6Uuhj7YHpBc9jTZz2NeeD3m3+vD1+Vz+lF+0+6Drw758z+lHTIfbE9BznsaWc1wH7UCN+HH/mCnHvPB/wBHN98UdMg7onfZzSDmuCPvOUf6Ob74px7zknXhzffFLpkPuid7mpsxG1cIPefa68Nf74pz7z7A34bdH94UdMg7onc8w9VPqKJXk6Vwo951g7cPufeFL9ptj/V9yf8AeFLokHdE7nMfOlnNcN+07D/6vufeFOPefhuvD7v3hR0SDuid0lwg0RuGuE/adhf/AEF37RTftNwxP+QXvtFPpmHbA7s3KE3TXDftNws/5Bd+0U/7TMH1wF/7VpdMg7Ynbl53FDm9a4z9pWB64K//APH9aIe8nh53wl8fIfrR0yDtidjm9aWY1x/7SOG9cPf+6KX7R+GRJw1/7g/WjpkPtidfnNOG8q5Ae8bhZ2sX/uD9ab9o3DR/mMR9wfrR0yDtidkpJNcR7z7WXG8OxETnssh+Rn86t2veBg3ttct4W+yrodFGv21he13H14+mFuIAiWcxjSWJiZ7bVpxwcbsiclKqOeLg65B9lKqrkZzDsBPQGKVaYkZgW5WyTABbU6dKi5bOZQSDVy2bRsM1w/WDZZ3oPFbWZAmnZNEdzDKlqTdGY65ahFpz016masqC2sQTqaTMc3h/HrTsWKKnLYmCBTvYZQJiT51YdS5XNsddNKkgKTlUTtFGQYlNcPcJHhmfwohh3OmgNWhnYgHwida0cVawlvDyjZrhXSTSc6KXGmYX0dt5B8waM4VwuaNAOm9TrbATWQTvRKjKBBXX4dd6eRKiVTh2Ak9etJcL9Yqu4E6VoPbYJEjU7b0NtJMlYYagtSzHgU/obljyyHFCcI8EqNtKvBnWckJroJ0qM3itwI6kk6GOtGTBxiVzg7i2+Yw023plwj3ICCZ7Vev5ygCie471JhrKpcUtmCf7O9LN0PBWUbnDr1uBA186gOGuGVzAQYrWu3kXFqSCU3AbrQ4m6t+4zJbS3HQUKT+wlCP0Zi4Vpy9aK5gXHwkERO9X1ELBluu9CoZpMQPWnkxYIz3wzqpJAEdSaQw1wJOXTvNXbYJeT4gOkb1avulwrkQBAO3WjJiUEzGGHubhdO9GMOzCRvPetFQsMWHSIqMoQAqg/pTyDBFFsLcDQVM0hh7n8B71euFwQXPbWN6I2o8JGp1AoyDAzuQwJLAgeY0p3suu6kVoBgBrqBoQetOYy53G29LJjwRl8tiYCkn0pzbcaMCPUVfUoxJX4lB2GsUgSLRZ/EOkbmqyJwKHJcahDHpTZT/SK05bkgFTMTr0oHQOv1cwRvSUhuH4Q4VXRHJPhboKlRWVCFEAdulFaAVAuUmetPbuvGVjlA3Eb0mxpIROukR50qZrbliVJg7aUqWiqf4R2rPN2GUkzPWpAQJBUMZgGlSpXY0qCtIbjKqx4jU+OsjCopEEkdaVKj7H9FVUKWw11padYFK7cZTI3OlKlTWxS0EixbzP4vWmIzEhehg0qVIKBZnUgEz0mpEuQcoAJH4UqVP6EnTCW3cYA22CsmpBG9Dduq7kQRl7UqVJbZUtJAsguwJIjqKJgFQctiXHUilSoFRGt5oUEZtd6trea2VK6joDSpUNBFsV5ziHCuAM/QVEVCW3XNk1EEUqVJDf6MMhEauMvXTSp7lhVtC4pyJAAUUqVDHHZUd2zaHQVOozLPyilSpsiPpEhPNAMzGlJSc7P0iKVKgAi/MKnKAQYirJUlZkEx9lKlSkaQ2VXcM8HwyOlDfZsvKB0PQ7UqVUZsPlctVZR2BINEpZmLHVd6VKpsqtiZARtvrAqLx25RZC7jWlSppikiUCbYQg5z0nSgsIVch/hmDOtKlSsKLXNRfDlGnrSpUqVF2z/9k="/>
          <p:cNvSpPr txBox="1"/>
          <p:nvPr/>
        </p:nvSpPr>
        <p:spPr>
          <a:xfrm>
            <a:off x="30797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2" name="Shape 182" descr="data:image/jpeg;base64,/9j/4AAQSkZJRgABAQAAAQABAAD/2wBDAAkGBwgHBgkIBwgKCgkLDRYPDQwMDRsUFRAWIB0iIiAdHx8kKDQsJCYxJx8fLT0tMTU3Ojo6Iys/RD84QzQ5Ojf/2wBDAQoKCg0MDRoPDxo3JR8lNzc3Nzc3Nzc3Nzc3Nzc3Nzc3Nzc3Nzc3Nzc3Nzc3Nzc3Nzc3Nzc3Nzc3Nzc3Nzc3Nzf/wAARCAC3ARMDASIAAhEBAxEB/8QAGwAAAQUBAQAAAAAAAAAAAAAAAgABAwQFBgf/xABJEAACAQIEBAMEBwUCCwkAAAABAhEAAwQSITEFE0FRImFxBgcygRQjkZKhwdEXQlKx4TOCFRY0Q0VVYnKDk/AkNURTVHOiwvH/xAAZAQADAQEBAAAAAAAAAAAAAAAAAQIDBAX/xAAjEQACAgIDAAMBAQEBAAAAAAAAAQIREiEDEzEiQVFhMoFx/9oADAMBAAIRAxEAPwDyeyxzwoJ0oCSr7CnLQpABk9qEE9ayNg7YzOc4Mdlpjl8SlfmTtQB2DHISG20pfFObWgLGUa+UUStJ1IA7UgACYMDvTKCJiB3JpiJh4SSDGnSllHfU0AbxT5UZYwCoqSh3yKi951NIasBHhjU1Gr511GvapFZAIbp0oAchCTI2qNsoPfyp/Dsk6nrThADLQKB+i8IMkGaa4CpzRvT3BB6EiiBDoD17Ug/hEfrIGs9hUwGgCyD61A/1bT18qltXkJ8Rim/4Je7BjxldqdACJEGPOjIXPIEqaFjsAoHc0rHQwMNMARtQ5TmLESN6ns4ZrxLMfAN9YNGzYUIyWlct3Y0WFEGZCI0noYpoP2UKrDAzB6CkWZr0kyfspisRLRmgCnPiGulOtrtpRsQwynp1FFjojzZVA3Y7U5WBB3PUUgstmkwOwp3nuSKArRETlg5aNCHSWFI58skdetJWBBBigSHUrkYBZ7GdqZ2kbT6Uk8MhetE1qUzZhPYUfYfRGQSR5Ugu4zQd9RTDODDfDGtPl8UzptTENcUJqZg7RQ22Yg5tfWpi1tV1JJI08qjEFxp4aAa2DA/ipVI7W8xiCPSlTsB0tO5OTUdaT2mVVYrAOxoVYEEoYHmYmna+7eFmzAbDtS2GgDE5dvOmC7azHXvSGVAWCkgnWjuDOBoAAKAGggGBMdKRiNt+lPmVYDNvSY+KFBM9aAEiyBDCBvRXh4JVpPpQqSgPQ1LzAbfwk+dJ+lKqojtwQQWg+dOUyjUjXahZcpEiRTuDlBBGtAgxmySiR3NDmzKAB4us09lHSYaV6zTwNS2YT1HSgYx0Og/rTSS0ZY67b0jGaZJHcU4dS3hLGB1oAcSGJy7azQOFZszRB00okdFBD5jPanCK6ZpYT3EUB6Faurh2BtgNI2I2oWztc8Ilj0oCoEKW18qlsXDYuK8HMNjSBABntvDVPd5LheWhDjdpoHui7cLNJamROYGJYCOg60DHFhg3iWdNO4qNtDLLsdzRpevqQbZg7bULFmVs8TO80bFr6C+NhlG/bemv22t+EkzStPlIZQ2h0IpXrty47FgQT170bsbqgla2Vkg5ogwaGSurD0NR28oYpsx1NO+pgsY70UK7QgMybfjTX7rXHkKF/wB0UaWzoSY0mKJFtgHXppBp2FNkaiI0I70QOXSdaV0EERqaBGKsWIBHaj0XgxYq4BBI8qK2FZig0PSkXLtIgDtGtMDlPrrQH2IrDZToO8U0BpUGCOs1IWEHNtuKDwnYFp/CgGgBaPWftpUcN/CfspU7FRGLRChnkdpFJCCTMgipWzlBoTA71EdVk6DrQHhJbyEEMDB26UEbaxH409u3zLkM2VQJmnggwNQKABcjfQnoDXRYD2N4vjcMmIVLSBxK5ngxWRw3CtjOI4bDhf7W4F+XWvbbKctFVNABAFRKTWkXGKe2eYP7DcaEZbdhv+LUf+JPHRocNbI8rq16wD3FFUZsvBHkjex/HB/4GR5XF/WmxHsvx1goHDGAH8JX9a9dinilmx4I8d/xY44q68NvfIA/nQ3uBcfZFtnhd7IOyV7LFKBR2MMEeLf4vcYX/RmJiP8Ay6BeAcXTX/BmLPlyzXtkClAo7GLBHio4BxLxM3DcYGjT6o09zhPGXtJbPD8VlQafUn9K9qilApdjHgjxK1wLiY8Vzh2LOm3JNEOB8UuD/u7FrHeya9rpaCjtDBHiacC4vlMcOxX/ACTTjgPGTMcMxQ/4Rr2i5dt2wTcdVA6sYqpZ4vw+/ce3Zxdm4yfEEaYpdo1xfh5IPZrjTAD/AAbid9PBUtn2S405Abh95Z6sB+tertxLDD4Sz+aiqd72kwVjF28NdS6ty4JWQIP40u8pcD/Dzx/Y7jbABMI0DoWUfnTr7Ecdf4sMgHndWvTBxbDxLBxJ00mpG4nhETM90KPPSkuf+g+Br6PNF9guMsfEuHUf+5/SjT3dcULS1/CjX+Jj+Veoq6OoZCCDsRT1XbInrR5tb93mP1DY/DqD2RjVi37u7gHi4gnytH9a9ApUnyMeCOBHu4Unx8UuR2FofrUy+7vCRDY6+R5KortzQk0uyX6GCOMHu74WPixOKPzX9KzPaT2OwvDeFXcbgr11msQWW4QQRMGvQXNZ3HbfO4FxFO+Hc/YJqozk5K2S4KtHjJ8WhO/nTh1Ro0MDUUBGV9RmnaKS+EkZdfKukws0LD4U2lNzMG60qpQ/Y/MUqnEvIAZgDDA696EMTJPptRAACACKdUZFOtUQIKywxJ12FAS2XaaLxTvoKItOoEgbxQB0nu9wpxHHkuMJWxbL/PYfzNerCuF92OGC4XF4wj+0cID5Afqa7Y3Kyk1ZtFaJaWYLt9lQZyetLNWTmaKJYDgiRVfGY+3hUzPLHoq7mszi/E2wQCoVUsJLHWPlWDdxqNeyXLjXLziQpbp3NZOT+jaHGntm7b47ibuIGXCZbHVi409a2MNieas5SPOa4yyzOPjAE7DYVsWsXcwlnKsNpInWs7lldmk+NVpHRZqRaBNYeF4pdu3FRhGYxoI/nWwpMQ0VankYODj6Y1zHYo3LhtXYCnVYmKz8bxrH4S+Gu4sG0dFtraGYn1q9xdWw2JGIX4HGVgK5zGNb/wALYbDMoC3DnAltW13PWoppnTDCS2jozx2+LCsqIxP7xkfhUdzieIuoS13KI2QRVclWUZbYCqY2oQwknUdAO9RkylCK8QFxEuBgzs0iGz6zVG5gEuWDawd58Nmac1vafOtIJ1JgdZG9QY7BfS7SKrtbCsDKgaR2pJ7LLVlSloK75yq6sdzVfGW7NwC5iFDImpkT/LWrVtCqfGHYAA1U4pbc4O7y3i4FlYPwnvpSXoElq0l9VaxeLorE+FtvKrhtKyww9ZPTtVDhl7Jw5Wa2bYT4iyiW89O9FwfjNnidtrqWntKrZQXHx+dNxe2Dlui9bbLBDZFUdGIq2eN4S2Qr3czxrlE61ncYu214fedhqFIE7TWFgVu3rNu7dWJ186qOlZnKKl6diONYaQIuSRPw1YfH2FQNnBzbAGuUCM50ZkEzppNLC4yxiC/0e4LjWzlYLuDTzkT0x+jqreNS4YgqTUpaRpXP4e+1k5hMRqGFW04tZUeNWUg6wJqozv0ylxNeGi1Bct86xetHZ7bLHqIqJMdhrlvOLyhRqSTEVLhcRZu3Byrtt9f3WBrWL2jKUXR4WquoBnVdIii1dgZykbEVb4vZOFx+IstAy3XWB5MRVJdGjPvsY2ruOPzROGvx/at9lKoybhOhP20qQwQmbbQDc0odwVBkg6aUlzAgLUtu81uGBUvOwG1A0QsGDAZemoNEpOvTvUl4tdY3HIBPaiW0t/E2bSyBcYKTHSdfwpWFM9U9ksP9C9nsHbIhnTmN6tr+dar3AqM7EBVEkmsUYu5dtrymNmyqwqrvHSf6VVxIv3mRVQsJjMzSQPOdq4ZTtnfHiZZxfHkwn1jXCyk/CIEfbFWbXGOYquMLdyMJDTH2iqF7kYPKqYW22JIBFxhPzmomS8xJv3SD0CaKKnxGigmBjPpeKxDXsRaw9pAJHiJgedZeHsNea4EJOYw15v3gOijtWn9CW5dJZA8dWE6VZyAQpWSNpiB8qeX4OqHw2HSzZCwC8dOtSHZ5JMDfTT7KguPAYFDlGsqfwilZvEz9WQSZJcVm7LVE9q5plUZm71u4TEG5aUmS0a1zbZhLrGu+tanDcUiWSjGY1UDrNKMt7J5IKtF3iD2r2HayfEx/A1g2sFjVxYuXHttaUEAdZ71o4m9zH8KgE70AxAskLcMj11qZTFBNeETKQ+REbNMtm60BD5yWYjpA6VoXbS3kF1AWcaLl7etUQjnMWClj0Haj+lxZGrM17KSQIBzDrQ43GWsDZa5iX5aSFVspJJ+VWCoRgXhO0nSiuMHQKQGC6gUtXsu/wy8Hibhu5cQq53+EjQsvmD1rSS2J8ZgT4TTAWg4uOs3IjNGoqSy/MkqVIDRIMyPyNJuymQ2FyFrVx1YHVVmTE6+tSWbNq1C2kULrpEClbw6W2ukAatmkaEfOg4hyjYZixJWGUK0a0hGdx66HsNh8oOaIWepOn60dhGt4dFREOkeIxP8A0ar215t1HdZKiTO0n9Bp9tXRZLr9Yqkfu66Vo9KiF+koP1BlMrAbdKpXHNrVEAE6kaa1ctq5WHA9B0qs8hcrISu2vakUhrWKlFF0ZXJj4pio799yGAYE9wKC4W5iALKAEnXWadgu0EA7E06QyvqhXNBE9atizZQC6JS4dOZOsVWujMwKyygyYqYMb6wwiPhim2TRQxXDsFibjNdtyzakgQWPeRWafZh7mb6HeA0MLdGs9prq8LYXmSVzfKh45xLD8MwjXVC85tEX/a8/St+Gc3Kkc3PDjSto8xK3FJViQQYImlUty5muMzFyzGSY3JpV32eZRHmIOk0aAOpIJmdWoSSEBA60drLuf50mUvRmJSNjH410PsmtlmvNfW2X0hjuBrt2rnSrbAzFb/s/YZMDexZQw1wIreg1/nWfIrizTidTTZ0yrfv4m1aN5LdokiAYJgVtW0ZkIMBBGXufWsXh2MDZfhZdjO4Na2GxAa7nLCNZkbCuB6Z6d5LRMMMstpr569KrXmt6WbZUkmSCNRHSr7KrAXLTTmEhdAAO9Zq4e7bu3LpacxBELEeVKToIq/SQXcpyJvtqKFbPxPbXO38UdaHKxYsFILdZmKlt5lhc0xrBOtCY2iNbIVoyy3Vu1Rm2LWqgkd4q8WAUqUYEmNBvUF9QgdnZsiD4QB+FHol6RXWT6O3NOWB4iDFQ4cG0wJJE/CG0PzqWxh2f/tF5coAlUjUT1Pc1YuIb08sKIMAN186TWig7GFvXZbQD+InQVJYwNi2gcorP1dtWJpYQXrmFu4N3VWjwsP8ArWqbYTittTLFlHY71nKDa0yLp0y0MRkXliZkkR1onYwvMtgEiSAao2bzZWSSNdQfLvVgYgZ1k5ZME9vOs4yadM2pNENwliZU6bZjToGEZ9Bv2Ao8QbIeXuBYkmDpSujNbGUZh0JrX0XgGMTDvZW3euBQxgEmDPlVbhOEwuBw6ph3di7FmZ5kt10NLGYQ4nDPauSQ+mh2qnw3BcRsNyfpBKL8PwknvOlUl8asDd8KDNcYCdJ/irLxRS5mKKFeRJjftWheDcpbV8qytoRln/rasjFE3CttWYlzEDrNTFbBu1RMM9vD/U2luEDRSYkz3q2r5EAMZiJCg02Es/R4t6tEk5jMUrhuNdZSUyiMq5ftoux1QmIKkkt6AamoHwzTOgBM6nWpwUytNsQvfqajFwsgbqTAHakBDywVhhEfhUZuW7j3bLrEDQ9xVpbbuus69+tSW8CLh8aadDG9NMeiktlhlVJy71dwuHDyuoYGCKuYbCLai2ACBsSZqQ63BbQBr2+n7vrWsIZbZjycqjpGfxPH4bhNhr2IeJ0S3sWNec8Ux93iGKuXrumbZRsBXa+8jAi1wbA3lEuLzKznfVZ/+tefZOYcsz3AETXoccIxVo83k5JSewCq9THzpUROv9KVaGILZIIJMxtSmEgTqNQaIZSMwHyNLRYzDcaUh0ARKnL07V697LcLW17MYSzeQE3EzuCOra/nXluBwrYrGWMJa0N66q/InX8K91sKlq0lsABVAAFRNZaNIfHZxXEeAXsLdN3Ahih6bxVKxjLtq6q3fq2EyTMH1r0RrasNKyOMcPwVy2XxL27J2DsQKwlH9N4zrwoYfGoyEuBJH4UfM5q5w8rrE7nzrKfht+yvNwdxbtruhkVBz2AQXcyFdNBpWEoX4bx5V9m0hAQDSfKobCMLuZ/EJOkzVFcWF1aCCY8JkVbsY5FOXKA2mp61ni0bKaLF93gKDBJk6xpUFm5irl8eBTh42bU+tDjbouBMPbfx3F+Ibgbmr+HCWrZtKAI2osrVCa6ugJ300G9GoCrod9poAozk29SdSTStrc8WVQSOrbUvSaodyuZWtk8xdjHWtOzeF22G69R2NZIKs+YDQnXSnW6ULhWgkQI3+dTdbBxyVB4izau4rmLuNDHWocZbyKMghhqNKis4y3buEMwEbhtCKs3b1rFAlXEbaHrXJJycrZrFJLRFincLaZCFcxmlc2b5Ujca4AFst2kiIFV7rOWLAS4ABltKlRMQDbNu8EI+MEb+mtdKdjx0FzELG2hUuokgnpRFili5ylzXDoNNjRXEHLIIIggkg70dlrdoRuPM0pSpWia+jFKYm3cLYi6zFyBHQ9qlwwU3M4JzbAfnUvFrq37TLbWCpDT5ihsHKoZSskDXvTjJuNsmlkUuIYniGDxPNw9tL9gJDqW8U96gwfF7mNx1pArpp4lgFZ667x2rVcoEfOAQw103rPwluwzk4e2C1vw5ghXX860TVeFVs0rt1bS6AyfKq6q11zkmKl5N1tXTTqSau4XDZRN3bc+lSkDaRJhLMqVMnXTXbSrFwC2sHtuelQtfFk52IK/uAakntFSJhLmOYPily29xa7/736VtGCS2c0+R2U7Fy/jLxGFBS0NOcevoOtbODwlvDJoNTqSdST51OlpbagAAUmM1oYt2c77w7Qu+y1xyP7K/bf8AEr+deViVkjWO1ex+09rnezHE07WS/wB0g/lXkCjxGSI20NdXG/gjlmvkQQj+I2jJpVN9YNApj0FKrsnErzk+Ean7aIgkamgVSdSYnapCqkGTmigFs6T3fYHn8f8ApBEphrZf0Y6D869P5/irkvdzguRwV8UVhsTcJmP3V0H510105ZY7Vzck2pHRxxWJLfxy2EzQWPRRXLcYxl7FlixVc/hWf3dYrTcm4TM+dY+PXOj2irgZjAAEHSZ8tq5HzOb34VKCigcC2JwbPZF4qAYgQZrdfDC7hFa4FcwDtWFw6w7qrZCDc8UHpNdBaxJw9sW7quSoGiLOnrUyk70VFRSTZn4r2eVxnttlbtWViOG47DtmjPl+Z/Wuts4u3eJUGHB2bSastZVlGcAkaz2qo80vGNpLaOCsYy5YulrykGdz2rXwuPF0ZhlLeVa+IwWFxDRcsqMxgHY1nX/ZxJLYa61tvOtXGMhw5WW7dxSeYNGbQmpleWFsREanvWR9D4phiJUXkUzK71LbxwC5L4e006gj86ycGjePImXzbQCScttY0UUOIw65cyjQ66UCYmQxUhgNgpmpLGIZ3yFTHUVP/ppf4FbwljHYfLibK51ETsY6ViYjh2I4cWPxWpkMOldMgFps5EKRFFeFu/h3DaoRrVJWqZlJtO0c1w26MSWW4VIG0sBJ7Ada2FS3yVFzwsG8LAamubGFFrG28QAwey8oTpXS5Vv2VMmN46GlOGPhpCeXpU4hj7eHs28qzcuGFXqR39KgOKe4oXlhfMnams2+birj3FGYnwjoF6CrJw7XWSyBudfIdaj3SKensWKw62uEAuJvXiJJ6T0+yszNfe8iW0XlCQ8zI9IrV4s4uX1sAiLYk1Lw3CqdSoy+lW9OiYeOTKOCwtvEMwhiUMaqdK1MPgLVq4XIAkQTVtgEzFFPp0qDF4vD2EXnfEwiANfQDqatcbM5cv4HicHZuWmS6AbZ6A7ioL+JQRh8LbF25GXTZfU9KBbeM4gIcNhsOf3QfG3qelaOCwFnCWwlm2EUVqko+GLk2V8Hw/K/NvHmXdpjRR2A6CtEAIPOnJA2oCaRFjMZoDRGhNMQGItDEYHFWDrzbDp9qmvEDbB1iJ3r3bDxzVnaa8TxuGFjF4u0zEG1fZAsdiRXTxf5MeT/AEQC0SJFxfnSqI2c2srr5mlWn/TP/hGLh1kHQayKZJIOhAOwoGcGACRHUaRWlwHC/TeM4KwSSHuqGB7AyfwFN6Ets9c4Lg/oXCMJh41t2lB9Y1/GpcUp5cr31q8AotjMQBQOgI01Brj5YNo6oSpmE5M6bVm3Qt12V7mXMCJ/h00rT4tYa0pNsmG79KybdwujNetSFuSpJif4dv5Vxxg06HyzSD4TeNy7h7FkqQwjaZA//DWtjGFu85YeCYDCuMs3L/Cse92zhMXdIu83Nky6kQdD0M11dnG3eIcPv3L1lrKq2ZTcI1j027VrKGJipt7CCJnkN00I1FaeDuOVKOQ+mhrES+EeLghegmSBVqzibYuTbc9RFZpbKlyaL6IL+L0yxbAk9auZaq8MsOlk3bgi5dgtPTsKuhe5rqS0HGmkPbUUruFs3hFy2reopxA2og0UUaWY972dw3O52HzWn6hToar38BjcKS9si/bO8b10OemLdRSaspSaMGzfN9GtkXM8RlI1+VadjDcsQSTI2I2q0pt5iQoDelItUYIp8jZl8T4XzwLlqBcG/nVPAJck2GBEGCD0mugzVELKc83RMxEUSjaoIyp2YLWnS8bWU57ZMnuKv4G1Oa7OpEDy71du4ZLl4XJKmIMdR2o8iqIQQO1QuOnZrLltUc7Zsl8biWHxBo+VbGGHIw5LEDLVO1gGTiN1lfwONR1rSGF5sc4eARCHX7a0jH5OREp/BRM9rt/Fuy4RYU73XGnyHWrWE4ZbsvzXJu3jvcfU/LtV8KqiBTzVtmVjBVUUi1AzyaGakAyaEmhmlNMBGmNPNNQIK2YcV5N7XYY4b2l4kdg14sNehg/nXrC715t7x7fK9o2fpdso4Hyg/wAq6OHxoy5PUzlRpoSJpUeYjca0q1MyiFM6KND3muq93tpX9oQx15NlmA8zA/M1zKCFOo8z3o8FjsVw7FnEYK8bNwAiR1HYim1aolPFpnvBYkRE0DZjtI9K8iT2246v+ett5lIox7eccB+Oyf7h/Ws3xNmnbE9YYFhDLI7EVEmGto2ZLCg+S15cPeDxsDUWD/cP60a+8PjI3Swfkf1qelh2xPUTbnRrYI9KdbFkKQcOkEz8I1NeYD3j8VG9iwftqVfeRxIAThLB/vGh8DDtiel8m1EGwnzQU627SarZQHuFArzZfeXxAb4Kx980a+83FnfAWvlcP6Uuhj7YHpBc9jTZz2NeeD3m3+vD1+Vz+lF+0+6Drw758z+lHTIfbE9BznsaWc1wH7UCN+HH/mCnHvPB/wBHN98UdMg7onfZzSDmuCPvOUf6Ob74px7zknXhzffFLpkPuid7mpsxG1cIPefa68Nf74pz7z7A34bdH94UdMg7onc8w9VPqKJXk6Vwo951g7cPufeFL9ptj/V9yf8AeFLokHdE7nMfOlnNcN+07D/6vufeFOPefhuvD7v3hR0SDuid0lwg0RuGuE/adhf/AEF37RTftNwxP+QXvtFPpmHbA7s3KE3TXDftNws/5Bd+0U/7TMH1wF/7VpdMg7Ynbl53FDm9a4z9pWB64K//APH9aIe8nh53wl8fIfrR0yDtidjm9aWY1x/7SOG9cPf+6KX7R+GRJw1/7g/WjpkPtidfnNOG8q5Ae8bhZ2sX/uD9ab9o3DR/mMR9wfrR0yDtidkpJNcR7z7WXG8OxETnssh+Rn86t2veBg3ttct4W+yrodFGv21he13H14+mFuIAiWcxjSWJiZ7bVpxwcbsiclKqOeLg65B9lKqrkZzDsBPQGKVaYkZgW5WyTABbU6dKi5bOZQSDVy2bRsM1w/WDZZ3oPFbWZAmnZNEdzDKlqTdGY65ahFpz016masqC2sQTqaTMc3h/HrTsWKKnLYmCBTvYZQJiT51YdS5XNsddNKkgKTlUTtFGQYlNcPcJHhmfwohh3OmgNWhnYgHwida0cVawlvDyjZrhXSTSc6KXGmYX0dt5B8waM4VwuaNAOm9TrbATWQTvRKjKBBXX4dd6eRKiVTh2Ak9etJcL9Yqu4E6VoPbYJEjU7b0NtJMlYYagtSzHgU/obljyyHFCcI8EqNtKvBnWckJroJ0qM3itwI6kk6GOtGTBxiVzg7i2+Yw023plwj3ICCZ7Vev5ygCie471JhrKpcUtmCf7O9LN0PBWUbnDr1uBA186gOGuGVzAQYrWu3kXFqSCU3AbrQ4m6t+4zJbS3HQUKT+wlCP0Zi4Vpy9aK5gXHwkERO9X1ELBluu9CoZpMQPWnkxYIz3wzqpJAEdSaQw1wJOXTvNXbYJeT4gOkb1avulwrkQBAO3WjJiUEzGGHubhdO9GMOzCRvPetFQsMWHSIqMoQAqg/pTyDBFFsLcDQVM0hh7n8B71euFwQXPbWN6I2o8JGp1AoyDAzuQwJLAgeY0p3suu6kVoBgBrqBoQetOYy53G29LJjwRl8tiYCkn0pzbcaMCPUVfUoxJX4lB2GsUgSLRZ/EOkbmqyJwKHJcahDHpTZT/SK05bkgFTMTr0oHQOv1cwRvSUhuH4Q4VXRHJPhboKlRWVCFEAdulFaAVAuUmetPbuvGVjlA3Eb0mxpIROukR50qZrbliVJg7aUqWiqf4R2rPN2GUkzPWpAQJBUMZgGlSpXY0qCtIbjKqx4jU+OsjCopEEkdaVKj7H9FVUKWw11padYFK7cZTI3OlKlTWxS0EixbzP4vWmIzEhehg0qVIKBZnUgEz0mpEuQcoAJH4UqVP6EnTCW3cYA22CsmpBG9Dduq7kQRl7UqVJbZUtJAsguwJIjqKJgFQctiXHUilSoFRGt5oUEZtd6trea2VK6joDSpUNBFsV5ziHCuAM/QVEVCW3XNk1EEUqVJDf6MMhEauMvXTSp7lhVtC4pyJAAUUqVDHHZUd2zaHQVOozLPyilSpsiPpEhPNAMzGlJSc7P0iKVKgAi/MKnKAQYirJUlZkEx9lKlSkaQ2VXcM8HwyOlDfZsvKB0PQ7UqVUZsPlctVZR2BINEpZmLHVd6VKpsqtiZARtvrAqLx25RZC7jWlSppikiUCbYQg5z0nSgsIVch/hmDOtKlSsKLXNRfDlGnrSpUqVF2z/9k="/>
          <p:cNvSpPr txBox="1"/>
          <p:nvPr/>
        </p:nvSpPr>
        <p:spPr>
          <a:xfrm>
            <a:off x="460375" y="160336"/>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3" name="Shape 183" descr="http://dukeshouse.files.wordpress.com/2010/07/img_2971.jpg?w=545"/>
          <p:cNvPicPr preferRelativeResize="0"/>
          <p:nvPr/>
        </p:nvPicPr>
        <p:blipFill rotWithShape="1">
          <a:blip r:embed="rId7">
            <a:alphaModFix/>
          </a:blip>
          <a:srcRect/>
          <a:stretch/>
        </p:blipFill>
        <p:spPr>
          <a:xfrm>
            <a:off x="6477000" y="4114800"/>
            <a:ext cx="2420937" cy="1612900"/>
          </a:xfrm>
          <a:prstGeom prst="rect">
            <a:avLst/>
          </a:prstGeom>
          <a:noFill/>
          <a:ln>
            <a:noFill/>
          </a:ln>
        </p:spPr>
      </p:pic>
      <p:pic>
        <p:nvPicPr>
          <p:cNvPr id="184" name="Shape 184" descr="http://2.bp.blogspot.com/_mhGuMlOwB94/Sj4uSZUQ1ZI/AAAAAAAAAQg/IZjHpJWYHEA/s400/Sat_Bruschetta.jpg"/>
          <p:cNvPicPr preferRelativeResize="0"/>
          <p:nvPr/>
        </p:nvPicPr>
        <p:blipFill rotWithShape="1">
          <a:blip r:embed="rId8">
            <a:alphaModFix/>
          </a:blip>
          <a:srcRect/>
          <a:stretch/>
        </p:blipFill>
        <p:spPr>
          <a:xfrm>
            <a:off x="3505200" y="5181600"/>
            <a:ext cx="2155824" cy="143351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1924</Words>
  <Application>Microsoft Office PowerPoint</Application>
  <PresentationFormat>On-screen Show (4:3)</PresentationFormat>
  <Paragraphs>499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Luckiest Guy</vt:lpstr>
      <vt:lpstr>Arial</vt:lpstr>
      <vt:lpstr>Calibri</vt:lpstr>
      <vt:lpstr>Georgia</vt:lpstr>
      <vt:lpstr>Architects Daughter</vt:lpstr>
      <vt:lpstr>Office Theme</vt:lpstr>
      <vt:lpstr>Nutrition</vt:lpstr>
      <vt:lpstr>FOOD GROUPS</vt:lpstr>
      <vt:lpstr>Fruits</vt:lpstr>
      <vt:lpstr>Why Fruit</vt:lpstr>
      <vt:lpstr>Healthy Suggestions</vt:lpstr>
      <vt:lpstr>GRAINS</vt:lpstr>
      <vt:lpstr>Why Whole Grains</vt:lpstr>
      <vt:lpstr>Whole Grain vs. Processed</vt:lpstr>
      <vt:lpstr>Healthy Suggestions</vt:lpstr>
      <vt:lpstr>Vegetables</vt:lpstr>
      <vt:lpstr>Why Vegetables</vt:lpstr>
      <vt:lpstr>Healthy Suggestions</vt:lpstr>
      <vt:lpstr>Dairy</vt:lpstr>
      <vt:lpstr>Why Dairy</vt:lpstr>
      <vt:lpstr>Healthy Suggestions</vt:lpstr>
      <vt:lpstr>Protein</vt:lpstr>
      <vt:lpstr>Why Protein</vt:lpstr>
      <vt:lpstr>Suggestions</vt:lpstr>
      <vt:lpstr>Snacks</vt:lpstr>
      <vt:lpstr>“Eat This… Not That”  …The Game</vt:lpstr>
      <vt:lpstr>Create Your Own: Eat This… Not That - Group of 2-4 people -2 Examples/Comparisons on Power Point Slides (Have nutrition facts ready to share) - Be ready to share with class on Thurs. (use CalorieKing.com as reference)</vt:lpstr>
      <vt:lpstr>PowerPoint Presentation</vt:lpstr>
      <vt:lpstr>Drinks</vt:lpstr>
      <vt:lpstr>Sugary Drinks</vt:lpstr>
      <vt:lpstr>Better Options…</vt:lpstr>
      <vt:lpstr>ALCOHOL…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cp:lastModifiedBy>Kristy T. Liercke</cp:lastModifiedBy>
  <cp:revision>1</cp:revision>
  <dcterms:modified xsi:type="dcterms:W3CDTF">2018-05-30T14:13:48Z</dcterms:modified>
</cp:coreProperties>
</file>